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1"/>
  </p:notesMasterIdLst>
  <p:sldIdLst>
    <p:sldId id="256" r:id="rId2"/>
    <p:sldId id="257" r:id="rId3"/>
    <p:sldId id="258" r:id="rId4"/>
    <p:sldId id="259" r:id="rId5"/>
    <p:sldId id="262" r:id="rId6"/>
    <p:sldId id="261" r:id="rId7"/>
    <p:sldId id="263" r:id="rId8"/>
    <p:sldId id="260" r:id="rId9"/>
    <p:sldId id="264" r:id="rId10"/>
    <p:sldId id="266" r:id="rId11"/>
    <p:sldId id="265" r:id="rId12"/>
    <p:sldId id="267" r:id="rId13"/>
    <p:sldId id="268" r:id="rId14"/>
    <p:sldId id="271" r:id="rId15"/>
    <p:sldId id="269" r:id="rId16"/>
    <p:sldId id="270" r:id="rId17"/>
    <p:sldId id="272" r:id="rId18"/>
    <p:sldId id="285" r:id="rId19"/>
    <p:sldId id="273" r:id="rId20"/>
    <p:sldId id="274" r:id="rId21"/>
    <p:sldId id="275" r:id="rId22"/>
    <p:sldId id="276" r:id="rId23"/>
    <p:sldId id="277" r:id="rId24"/>
    <p:sldId id="278" r:id="rId25"/>
    <p:sldId id="279" r:id="rId26"/>
    <p:sldId id="281" r:id="rId27"/>
    <p:sldId id="282" r:id="rId28"/>
    <p:sldId id="283" r:id="rId29"/>
    <p:sldId id="284"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24" autoAdjust="0"/>
  </p:normalViewPr>
  <p:slideViewPr>
    <p:cSldViewPr>
      <p:cViewPr>
        <p:scale>
          <a:sx n="100" d="100"/>
          <a:sy n="100" d="100"/>
        </p:scale>
        <p:origin x="-288" y="-126"/>
      </p:cViewPr>
      <p:guideLst>
        <p:guide orient="horz" pos="2160"/>
        <p:guide pos="2880"/>
      </p:guideLst>
    </p:cSldViewPr>
  </p:slideViewPr>
  <p:notesTextViewPr>
    <p:cViewPr>
      <p:scale>
        <a:sx n="1" d="1"/>
        <a:sy n="1" d="1"/>
      </p:scale>
      <p:origin x="0" y="0"/>
    </p:cViewPr>
  </p:notesTextViewPr>
  <p:sorterViewPr>
    <p:cViewPr>
      <p:scale>
        <a:sx n="100" d="100"/>
        <a:sy n="100" d="100"/>
      </p:scale>
      <p:origin x="0" y="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F588F-4624-4C50-9AB7-2A3A8D8B3284}" type="doc">
      <dgm:prSet loTypeId="urn:microsoft.com/office/officeart/2005/8/layout/vList6" loCatId="list" qsTypeId="urn:microsoft.com/office/officeart/2005/8/quickstyle/3d2" qsCatId="3D" csTypeId="urn:microsoft.com/office/officeart/2005/8/colors/accent1_1" csCatId="accent1" phldr="1"/>
      <dgm:spPr/>
      <dgm:t>
        <a:bodyPr/>
        <a:lstStyle/>
        <a:p>
          <a:endParaRPr lang="zh-TW" altLang="en-US"/>
        </a:p>
      </dgm:t>
    </dgm:pt>
    <dgm:pt modelId="{39071DA8-9850-4E7D-A554-77290C9F38D9}">
      <dgm:prSet phldrT="[文字]" custT="1"/>
      <dgm:spPr/>
      <dgm:t>
        <a:bodyPr/>
        <a:lstStyle/>
        <a:p>
          <a:r>
            <a:rPr lang="en-US" altLang="zh-TW" sz="2400" dirty="0" smtClean="0"/>
            <a:t>Information Gathering</a:t>
          </a:r>
          <a:endParaRPr lang="zh-TW" altLang="en-US" sz="2400" dirty="0"/>
        </a:p>
      </dgm:t>
    </dgm:pt>
    <dgm:pt modelId="{3ABE2494-E47A-4A74-B46F-66D7CC7E57BD}" type="parTrans" cxnId="{C61A1D36-DEE7-4C52-BD55-65BDAD5EB083}">
      <dgm:prSet/>
      <dgm:spPr/>
      <dgm:t>
        <a:bodyPr/>
        <a:lstStyle/>
        <a:p>
          <a:endParaRPr lang="zh-TW" altLang="en-US"/>
        </a:p>
      </dgm:t>
    </dgm:pt>
    <dgm:pt modelId="{70D24934-5C7D-4C89-92C4-EE8AF81F0812}" type="sibTrans" cxnId="{C61A1D36-DEE7-4C52-BD55-65BDAD5EB083}">
      <dgm:prSet/>
      <dgm:spPr/>
      <dgm:t>
        <a:bodyPr/>
        <a:lstStyle/>
        <a:p>
          <a:endParaRPr lang="zh-TW" altLang="en-US"/>
        </a:p>
      </dgm:t>
    </dgm:pt>
    <dgm:pt modelId="{CDFE91E1-BCD9-496E-801F-222070552A4B}">
      <dgm:prSet phldrT="[文字]" custT="1"/>
      <dgm:spPr/>
      <dgm:t>
        <a:bodyPr/>
        <a:lstStyle/>
        <a:p>
          <a:r>
            <a:rPr lang="en-US" altLang="zh-TW" sz="2400" dirty="0" smtClean="0"/>
            <a:t>Summary Generation</a:t>
          </a:r>
          <a:endParaRPr lang="zh-TW" altLang="en-US" sz="2400" dirty="0"/>
        </a:p>
      </dgm:t>
    </dgm:pt>
    <dgm:pt modelId="{D4D8A410-9278-4CF2-A991-BD4DB47B9668}" type="parTrans" cxnId="{B2F6D7C5-2FCD-451C-85CF-7C0801A195B3}">
      <dgm:prSet/>
      <dgm:spPr/>
      <dgm:t>
        <a:bodyPr/>
        <a:lstStyle/>
        <a:p>
          <a:endParaRPr lang="zh-TW" altLang="en-US"/>
        </a:p>
      </dgm:t>
    </dgm:pt>
    <dgm:pt modelId="{0C4BD93A-FFFA-472F-B038-46B0F94EB525}" type="sibTrans" cxnId="{B2F6D7C5-2FCD-451C-85CF-7C0801A195B3}">
      <dgm:prSet/>
      <dgm:spPr/>
      <dgm:t>
        <a:bodyPr/>
        <a:lstStyle/>
        <a:p>
          <a:endParaRPr lang="zh-TW" altLang="en-US"/>
        </a:p>
      </dgm:t>
    </dgm:pt>
    <dgm:pt modelId="{5C314955-C943-4FDC-A62D-142B665CEC11}">
      <dgm:prSet phldrT="[文字]"/>
      <dgm:spPr/>
      <dgm:t>
        <a:bodyPr/>
        <a:lstStyle/>
        <a:p>
          <a:endParaRPr lang="zh-TW" altLang="en-US" dirty="0"/>
        </a:p>
      </dgm:t>
    </dgm:pt>
    <dgm:pt modelId="{D2579E14-1FB1-4193-B484-ACD476531A87}" type="parTrans" cxnId="{7B2571EA-86C0-4BAB-9C7C-8903D24EBCA8}">
      <dgm:prSet/>
      <dgm:spPr/>
      <dgm:t>
        <a:bodyPr/>
        <a:lstStyle/>
        <a:p>
          <a:endParaRPr lang="zh-TW" altLang="en-US"/>
        </a:p>
      </dgm:t>
    </dgm:pt>
    <dgm:pt modelId="{A1099B61-4264-4FC5-8003-4184033A4B46}" type="sibTrans" cxnId="{7B2571EA-86C0-4BAB-9C7C-8903D24EBCA8}">
      <dgm:prSet/>
      <dgm:spPr/>
      <dgm:t>
        <a:bodyPr/>
        <a:lstStyle/>
        <a:p>
          <a:endParaRPr lang="zh-TW" altLang="en-US"/>
        </a:p>
      </dgm:t>
    </dgm:pt>
    <dgm:pt modelId="{F23BCCD6-501E-49E2-AD1E-1CE54D77C84A}">
      <dgm:prSet phldrT="[文字]" custT="1"/>
      <dgm:spPr/>
      <dgm:t>
        <a:bodyPr/>
        <a:lstStyle/>
        <a:p>
          <a:endParaRPr lang="zh-TW" altLang="en-US" sz="2000" dirty="0">
            <a:latin typeface="Times New Roman" pitchFamily="18" charset="0"/>
            <a:cs typeface="Times New Roman" pitchFamily="18" charset="0"/>
          </a:endParaRPr>
        </a:p>
      </dgm:t>
    </dgm:pt>
    <dgm:pt modelId="{8C91DF67-6ABB-43FE-AB54-5DC6B60B8931}" type="parTrans" cxnId="{71183457-F64A-4FF0-BA80-B432F9AF1C2C}">
      <dgm:prSet/>
      <dgm:spPr/>
      <dgm:t>
        <a:bodyPr/>
        <a:lstStyle/>
        <a:p>
          <a:endParaRPr lang="zh-TW" altLang="en-US"/>
        </a:p>
      </dgm:t>
    </dgm:pt>
    <dgm:pt modelId="{995C52F1-FA06-4E38-BBEE-58E326997D18}" type="sibTrans" cxnId="{71183457-F64A-4FF0-BA80-B432F9AF1C2C}">
      <dgm:prSet/>
      <dgm:spPr/>
      <dgm:t>
        <a:bodyPr/>
        <a:lstStyle/>
        <a:p>
          <a:endParaRPr lang="zh-TW" altLang="en-US"/>
        </a:p>
      </dgm:t>
    </dgm:pt>
    <dgm:pt modelId="{6B8CC862-3D2C-4133-AB5D-5213224216BE}" type="pres">
      <dgm:prSet presAssocID="{C3DF588F-4624-4C50-9AB7-2A3A8D8B3284}" presName="Name0" presStyleCnt="0">
        <dgm:presLayoutVars>
          <dgm:dir/>
          <dgm:animLvl val="lvl"/>
          <dgm:resizeHandles/>
        </dgm:presLayoutVars>
      </dgm:prSet>
      <dgm:spPr/>
      <dgm:t>
        <a:bodyPr/>
        <a:lstStyle/>
        <a:p>
          <a:endParaRPr lang="zh-TW" altLang="en-US"/>
        </a:p>
      </dgm:t>
    </dgm:pt>
    <dgm:pt modelId="{1381D917-51A5-4A49-8185-B13A97CF7CB1}" type="pres">
      <dgm:prSet presAssocID="{39071DA8-9850-4E7D-A554-77290C9F38D9}" presName="linNode" presStyleCnt="0"/>
      <dgm:spPr/>
    </dgm:pt>
    <dgm:pt modelId="{C4259E82-7CDA-4D6B-A993-301D8B897A3C}" type="pres">
      <dgm:prSet presAssocID="{39071DA8-9850-4E7D-A554-77290C9F38D9}" presName="parentShp" presStyleLbl="node1" presStyleIdx="0" presStyleCnt="2" custScaleY="168896" custLinFactNeighborX="-4852" custLinFactNeighborY="-26">
        <dgm:presLayoutVars>
          <dgm:bulletEnabled val="1"/>
        </dgm:presLayoutVars>
      </dgm:prSet>
      <dgm:spPr/>
      <dgm:t>
        <a:bodyPr/>
        <a:lstStyle/>
        <a:p>
          <a:endParaRPr lang="zh-TW" altLang="en-US"/>
        </a:p>
      </dgm:t>
    </dgm:pt>
    <dgm:pt modelId="{FF95739D-92F6-426C-BA98-681E4C66F5C0}" type="pres">
      <dgm:prSet presAssocID="{39071DA8-9850-4E7D-A554-77290C9F38D9}" presName="childShp" presStyleLbl="bgAccFollowNode1" presStyleIdx="0" presStyleCnt="2" custScaleX="142257" custScaleY="203866">
        <dgm:presLayoutVars>
          <dgm:bulletEnabled val="1"/>
        </dgm:presLayoutVars>
      </dgm:prSet>
      <dgm:spPr/>
      <dgm:t>
        <a:bodyPr/>
        <a:lstStyle/>
        <a:p>
          <a:endParaRPr lang="zh-TW" altLang="en-US"/>
        </a:p>
      </dgm:t>
    </dgm:pt>
    <dgm:pt modelId="{7C8FA0FA-9FE5-4F4B-B7DB-A212FBB44FD3}" type="pres">
      <dgm:prSet presAssocID="{70D24934-5C7D-4C89-92C4-EE8AF81F0812}" presName="spacing" presStyleCnt="0"/>
      <dgm:spPr/>
    </dgm:pt>
    <dgm:pt modelId="{637806AC-9C8D-4AD1-B19A-A395486B300E}" type="pres">
      <dgm:prSet presAssocID="{CDFE91E1-BCD9-496E-801F-222070552A4B}" presName="linNode" presStyleCnt="0"/>
      <dgm:spPr/>
    </dgm:pt>
    <dgm:pt modelId="{5493A08F-DBC0-4714-92AC-1E5468FFF4E7}" type="pres">
      <dgm:prSet presAssocID="{CDFE91E1-BCD9-496E-801F-222070552A4B}" presName="parentShp" presStyleLbl="node1" presStyleIdx="1" presStyleCnt="2" custScaleY="168613">
        <dgm:presLayoutVars>
          <dgm:bulletEnabled val="1"/>
        </dgm:presLayoutVars>
      </dgm:prSet>
      <dgm:spPr/>
      <dgm:t>
        <a:bodyPr/>
        <a:lstStyle/>
        <a:p>
          <a:endParaRPr lang="zh-TW" altLang="en-US"/>
        </a:p>
      </dgm:t>
    </dgm:pt>
    <dgm:pt modelId="{7BA747D4-36EF-4A8F-8A96-EB2A72A7423C}" type="pres">
      <dgm:prSet presAssocID="{CDFE91E1-BCD9-496E-801F-222070552A4B}" presName="childShp" presStyleLbl="bgAccFollowNode1" presStyleIdx="1" presStyleCnt="2" custScaleX="141533" custScaleY="197584">
        <dgm:presLayoutVars>
          <dgm:bulletEnabled val="1"/>
        </dgm:presLayoutVars>
      </dgm:prSet>
      <dgm:spPr/>
      <dgm:t>
        <a:bodyPr/>
        <a:lstStyle/>
        <a:p>
          <a:endParaRPr lang="zh-TW" altLang="en-US"/>
        </a:p>
      </dgm:t>
    </dgm:pt>
  </dgm:ptLst>
  <dgm:cxnLst>
    <dgm:cxn modelId="{8447582E-36DB-47B9-AB77-2A0947A5988A}" type="presOf" srcId="{CDFE91E1-BCD9-496E-801F-222070552A4B}" destId="{5493A08F-DBC0-4714-92AC-1E5468FFF4E7}" srcOrd="0" destOrd="0" presId="urn:microsoft.com/office/officeart/2005/8/layout/vList6"/>
    <dgm:cxn modelId="{62FE4AAF-1C5B-4C63-9A44-382D1845250B}" type="presOf" srcId="{C3DF588F-4624-4C50-9AB7-2A3A8D8B3284}" destId="{6B8CC862-3D2C-4133-AB5D-5213224216BE}" srcOrd="0" destOrd="0" presId="urn:microsoft.com/office/officeart/2005/8/layout/vList6"/>
    <dgm:cxn modelId="{65E7DE29-13A9-4296-9EB4-7435943FBF07}" type="presOf" srcId="{5C314955-C943-4FDC-A62D-142B665CEC11}" destId="{7BA747D4-36EF-4A8F-8A96-EB2A72A7423C}" srcOrd="0" destOrd="0" presId="urn:microsoft.com/office/officeart/2005/8/layout/vList6"/>
    <dgm:cxn modelId="{B2F6D7C5-2FCD-451C-85CF-7C0801A195B3}" srcId="{C3DF588F-4624-4C50-9AB7-2A3A8D8B3284}" destId="{CDFE91E1-BCD9-496E-801F-222070552A4B}" srcOrd="1" destOrd="0" parTransId="{D4D8A410-9278-4CF2-A991-BD4DB47B9668}" sibTransId="{0C4BD93A-FFFA-472F-B038-46B0F94EB525}"/>
    <dgm:cxn modelId="{AFFDDAF0-53B4-44DC-9BAD-C6E867A94115}" type="presOf" srcId="{39071DA8-9850-4E7D-A554-77290C9F38D9}" destId="{C4259E82-7CDA-4D6B-A993-301D8B897A3C}" srcOrd="0" destOrd="0" presId="urn:microsoft.com/office/officeart/2005/8/layout/vList6"/>
    <dgm:cxn modelId="{C61A1D36-DEE7-4C52-BD55-65BDAD5EB083}" srcId="{C3DF588F-4624-4C50-9AB7-2A3A8D8B3284}" destId="{39071DA8-9850-4E7D-A554-77290C9F38D9}" srcOrd="0" destOrd="0" parTransId="{3ABE2494-E47A-4A74-B46F-66D7CC7E57BD}" sibTransId="{70D24934-5C7D-4C89-92C4-EE8AF81F0812}"/>
    <dgm:cxn modelId="{26C25ACD-62BD-415A-8822-149286EA23B8}" type="presOf" srcId="{F23BCCD6-501E-49E2-AD1E-1CE54D77C84A}" destId="{FF95739D-92F6-426C-BA98-681E4C66F5C0}" srcOrd="0" destOrd="0" presId="urn:microsoft.com/office/officeart/2005/8/layout/vList6"/>
    <dgm:cxn modelId="{7B2571EA-86C0-4BAB-9C7C-8903D24EBCA8}" srcId="{CDFE91E1-BCD9-496E-801F-222070552A4B}" destId="{5C314955-C943-4FDC-A62D-142B665CEC11}" srcOrd="0" destOrd="0" parTransId="{D2579E14-1FB1-4193-B484-ACD476531A87}" sibTransId="{A1099B61-4264-4FC5-8003-4184033A4B46}"/>
    <dgm:cxn modelId="{71183457-F64A-4FF0-BA80-B432F9AF1C2C}" srcId="{39071DA8-9850-4E7D-A554-77290C9F38D9}" destId="{F23BCCD6-501E-49E2-AD1E-1CE54D77C84A}" srcOrd="0" destOrd="0" parTransId="{8C91DF67-6ABB-43FE-AB54-5DC6B60B8931}" sibTransId="{995C52F1-FA06-4E38-BBEE-58E326997D18}"/>
    <dgm:cxn modelId="{61537284-5662-41B5-A92B-968F23596CF5}" type="presParOf" srcId="{6B8CC862-3D2C-4133-AB5D-5213224216BE}" destId="{1381D917-51A5-4A49-8185-B13A97CF7CB1}" srcOrd="0" destOrd="0" presId="urn:microsoft.com/office/officeart/2005/8/layout/vList6"/>
    <dgm:cxn modelId="{3597CDEF-91FA-4194-8813-5A07EDDC4F41}" type="presParOf" srcId="{1381D917-51A5-4A49-8185-B13A97CF7CB1}" destId="{C4259E82-7CDA-4D6B-A993-301D8B897A3C}" srcOrd="0" destOrd="0" presId="urn:microsoft.com/office/officeart/2005/8/layout/vList6"/>
    <dgm:cxn modelId="{02141864-E1D4-4961-A36D-C6EF38781921}" type="presParOf" srcId="{1381D917-51A5-4A49-8185-B13A97CF7CB1}" destId="{FF95739D-92F6-426C-BA98-681E4C66F5C0}" srcOrd="1" destOrd="0" presId="urn:microsoft.com/office/officeart/2005/8/layout/vList6"/>
    <dgm:cxn modelId="{112DA276-2F83-43C3-8A13-CB1762E9475B}" type="presParOf" srcId="{6B8CC862-3D2C-4133-AB5D-5213224216BE}" destId="{7C8FA0FA-9FE5-4F4B-B7DB-A212FBB44FD3}" srcOrd="1" destOrd="0" presId="urn:microsoft.com/office/officeart/2005/8/layout/vList6"/>
    <dgm:cxn modelId="{EF97A079-00F0-4E38-ACE0-863C1FBD6D37}" type="presParOf" srcId="{6B8CC862-3D2C-4133-AB5D-5213224216BE}" destId="{637806AC-9C8D-4AD1-B19A-A395486B300E}" srcOrd="2" destOrd="0" presId="urn:microsoft.com/office/officeart/2005/8/layout/vList6"/>
    <dgm:cxn modelId="{B0924A5B-C14F-4192-B46E-A42A0CB0BE5F}" type="presParOf" srcId="{637806AC-9C8D-4AD1-B19A-A395486B300E}" destId="{5493A08F-DBC0-4714-92AC-1E5468FFF4E7}" srcOrd="0" destOrd="0" presId="urn:microsoft.com/office/officeart/2005/8/layout/vList6"/>
    <dgm:cxn modelId="{04866059-9232-47BE-954D-D8A9D1714110}" type="presParOf" srcId="{637806AC-9C8D-4AD1-B19A-A395486B300E}" destId="{7BA747D4-36EF-4A8F-8A96-EB2A72A7423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739D-92F6-426C-BA98-681E4C66F5C0}">
      <dsp:nvSpPr>
        <dsp:cNvPr id="0" name=""/>
        <dsp:cNvSpPr/>
      </dsp:nvSpPr>
      <dsp:spPr>
        <a:xfrm>
          <a:off x="2465557" y="495"/>
          <a:ext cx="5252212" cy="970649"/>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zh-TW" altLang="en-US" sz="2000" kern="1200" dirty="0">
            <a:latin typeface="Times New Roman" pitchFamily="18" charset="0"/>
            <a:cs typeface="Times New Roman" pitchFamily="18" charset="0"/>
          </a:endParaRPr>
        </a:p>
      </dsp:txBody>
      <dsp:txXfrm>
        <a:off x="2465557" y="121826"/>
        <a:ext cx="4888219" cy="727987"/>
      </dsp:txXfrm>
    </dsp:sp>
    <dsp:sp modelId="{C4259E82-7CDA-4D6B-A993-301D8B897A3C}">
      <dsp:nvSpPr>
        <dsp:cNvPr id="0" name=""/>
        <dsp:cNvSpPr/>
      </dsp:nvSpPr>
      <dsp:spPr>
        <a:xfrm>
          <a:off x="0" y="83621"/>
          <a:ext cx="2461372" cy="804149"/>
        </a:xfrm>
        <a:prstGeom prst="round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zh-TW" sz="2400" kern="1200" dirty="0" smtClean="0"/>
            <a:t>Information Gathering</a:t>
          </a:r>
          <a:endParaRPr lang="zh-TW" altLang="en-US" sz="2400" kern="1200" dirty="0"/>
        </a:p>
      </dsp:txBody>
      <dsp:txXfrm>
        <a:off x="39255" y="122876"/>
        <a:ext cx="2382862" cy="725639"/>
      </dsp:txXfrm>
    </dsp:sp>
    <dsp:sp modelId="{7BA747D4-36EF-4A8F-8A96-EB2A72A7423C}">
      <dsp:nvSpPr>
        <dsp:cNvPr id="0" name=""/>
        <dsp:cNvSpPr/>
      </dsp:nvSpPr>
      <dsp:spPr>
        <a:xfrm>
          <a:off x="2473841" y="1018757"/>
          <a:ext cx="5244693" cy="940739"/>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285750" lvl="1" indent="-285750" algn="l" defTabSz="2133600">
            <a:lnSpc>
              <a:spcPct val="90000"/>
            </a:lnSpc>
            <a:spcBef>
              <a:spcPct val="0"/>
            </a:spcBef>
            <a:spcAft>
              <a:spcPct val="15000"/>
            </a:spcAft>
            <a:buChar char="••"/>
          </a:pPr>
          <a:endParaRPr lang="zh-TW" altLang="en-US" sz="4800" kern="1200" dirty="0"/>
        </a:p>
      </dsp:txBody>
      <dsp:txXfrm>
        <a:off x="2473841" y="1136349"/>
        <a:ext cx="4891916" cy="705555"/>
      </dsp:txXfrm>
    </dsp:sp>
    <dsp:sp modelId="{5493A08F-DBC0-4714-92AC-1E5468FFF4E7}">
      <dsp:nvSpPr>
        <dsp:cNvPr id="0" name=""/>
        <dsp:cNvSpPr/>
      </dsp:nvSpPr>
      <dsp:spPr>
        <a:xfrm>
          <a:off x="3419" y="1087725"/>
          <a:ext cx="2470422" cy="802802"/>
        </a:xfrm>
        <a:prstGeom prst="roundRect">
          <a:avLst/>
        </a:prstGeom>
        <a:gradFill rotWithShape="0">
          <a:gsLst>
            <a:gs pos="0">
              <a:schemeClr val="lt1">
                <a:hueOff val="0"/>
                <a:satOff val="0"/>
                <a:lumOff val="0"/>
                <a:alphaOff val="0"/>
                <a:lumMod val="95000"/>
              </a:schemeClr>
            </a:gs>
            <a:gs pos="100000">
              <a:schemeClr val="l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altLang="zh-TW" sz="2400" kern="1200" dirty="0" smtClean="0"/>
            <a:t>Summary Generation</a:t>
          </a:r>
          <a:endParaRPr lang="zh-TW" altLang="en-US" sz="2400" kern="1200" dirty="0"/>
        </a:p>
      </dsp:txBody>
      <dsp:txXfrm>
        <a:off x="42609" y="1126915"/>
        <a:ext cx="2392042" cy="72442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621B9-002F-4FD4-971F-73F313C72BD7}" type="datetimeFigureOut">
              <a:rPr lang="zh-TW" altLang="en-US" smtClean="0"/>
              <a:t>2013/3/10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2DDFF-A04A-459E-A1CB-9C1E9A7D42E6}" type="slidenum">
              <a:rPr lang="zh-TW" altLang="en-US" smtClean="0"/>
              <a:t>‹#›</a:t>
            </a:fld>
            <a:endParaRPr lang="zh-TW" altLang="en-US"/>
          </a:p>
        </p:txBody>
      </p:sp>
    </p:spTree>
    <p:extLst>
      <p:ext uri="{BB962C8B-B14F-4D97-AF65-F5344CB8AC3E}">
        <p14:creationId xmlns:p14="http://schemas.microsoft.com/office/powerpoint/2010/main" val="184237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First, the search result of the original query may not contain enough information for all aspects that users care about, because the search engine returns documents only considering whether a document is relevant to the query keywords, rather than its aspects.</a:t>
            </a:r>
          </a:p>
          <a:p>
            <a:r>
              <a:rPr lang="en-US" altLang="zh-TW" sz="1200" b="0" i="0" u="none" strike="noStrike" kern="1200" baseline="0" dirty="0" smtClean="0">
                <a:solidFill>
                  <a:schemeClr val="tx1"/>
                </a:solidFill>
                <a:latin typeface="+mn-lt"/>
                <a:ea typeface="+mn-ea"/>
                <a:cs typeface="+mn-cs"/>
              </a:rPr>
              <a:t>Second, for better aspect oriented exploration, the information for different query aspects should be as orthogonal as possible. It is important to distinguish the aspect specific information from the general information about the whole query. By using the composite queries, we could get more specific information for each aspect.</a:t>
            </a:r>
            <a:endParaRPr lang="zh-TW" altLang="en-US" dirty="0"/>
          </a:p>
        </p:txBody>
      </p:sp>
      <p:sp>
        <p:nvSpPr>
          <p:cNvPr id="4" name="投影片編號版面配置區 3"/>
          <p:cNvSpPr>
            <a:spLocks noGrp="1"/>
          </p:cNvSpPr>
          <p:nvPr>
            <p:ph type="sldNum" sz="quarter" idx="10"/>
          </p:nvPr>
        </p:nvSpPr>
        <p:spPr/>
        <p:txBody>
          <a:bodyPr/>
          <a:lstStyle/>
          <a:p>
            <a:fld id="{F4D2DDFF-A04A-459E-A1CB-9C1E9A7D42E6}" type="slidenum">
              <a:rPr lang="zh-TW" altLang="en-US" smtClean="0"/>
              <a:t>5</a:t>
            </a:fld>
            <a:endParaRPr lang="zh-TW" altLang="en-US"/>
          </a:p>
        </p:txBody>
      </p:sp>
    </p:spTree>
    <p:extLst>
      <p:ext uri="{BB962C8B-B14F-4D97-AF65-F5344CB8AC3E}">
        <p14:creationId xmlns:p14="http://schemas.microsoft.com/office/powerpoint/2010/main" val="26777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1.Using the search result of the original query, we also composite a set of new queries and submit them to the search engine to collect query aspect related information.</a:t>
            </a:r>
            <a:endParaRPr lang="zh-TW" altLang="en-US" dirty="0"/>
          </a:p>
        </p:txBody>
      </p:sp>
      <p:sp>
        <p:nvSpPr>
          <p:cNvPr id="4" name="投影片編號版面配置區 3"/>
          <p:cNvSpPr>
            <a:spLocks noGrp="1"/>
          </p:cNvSpPr>
          <p:nvPr>
            <p:ph type="sldNum" sz="quarter" idx="10"/>
          </p:nvPr>
        </p:nvSpPr>
        <p:spPr/>
        <p:txBody>
          <a:bodyPr/>
          <a:lstStyle/>
          <a:p>
            <a:fld id="{F4D2DDFF-A04A-459E-A1CB-9C1E9A7D42E6}" type="slidenum">
              <a:rPr lang="zh-TW" altLang="en-US" smtClean="0"/>
              <a:t>6</a:t>
            </a:fld>
            <a:endParaRPr lang="zh-TW" altLang="en-US"/>
          </a:p>
        </p:txBody>
      </p:sp>
    </p:spTree>
    <p:extLst>
      <p:ext uri="{BB962C8B-B14F-4D97-AF65-F5344CB8AC3E}">
        <p14:creationId xmlns:p14="http://schemas.microsoft.com/office/powerpoint/2010/main" val="414039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There may be not enough information for certain query aspects, if we only use the search result of the original query. </a:t>
            </a:r>
          </a:p>
          <a:p>
            <a:r>
              <a:rPr lang="en-US" altLang="zh-TW" sz="1200" b="0" i="0" u="none" strike="noStrike" kern="1200" baseline="0" dirty="0" smtClean="0">
                <a:solidFill>
                  <a:schemeClr val="tx1"/>
                </a:solidFill>
                <a:latin typeface="+mn-lt"/>
                <a:ea typeface="+mn-ea"/>
                <a:cs typeface="+mn-cs"/>
              </a:rPr>
              <a:t>For example, some users wonder whether movie “Saving Private Ryan” tells a true story, but few top documents in the search result of “Saving Private Ryan” discuss this topic.</a:t>
            </a:r>
            <a:endParaRPr lang="zh-TW" altLang="en-US" dirty="0"/>
          </a:p>
        </p:txBody>
      </p:sp>
      <p:sp>
        <p:nvSpPr>
          <p:cNvPr id="4" name="投影片編號版面配置區 3"/>
          <p:cNvSpPr>
            <a:spLocks noGrp="1"/>
          </p:cNvSpPr>
          <p:nvPr>
            <p:ph type="sldNum" sz="quarter" idx="10"/>
          </p:nvPr>
        </p:nvSpPr>
        <p:spPr/>
        <p:txBody>
          <a:bodyPr/>
          <a:lstStyle/>
          <a:p>
            <a:fld id="{F4D2DDFF-A04A-459E-A1CB-9C1E9A7D42E6}" type="slidenum">
              <a:rPr lang="zh-TW" altLang="en-US" smtClean="0"/>
              <a:t>11</a:t>
            </a:fld>
            <a:endParaRPr lang="zh-TW" altLang="en-US"/>
          </a:p>
        </p:txBody>
      </p:sp>
    </p:spTree>
    <p:extLst>
      <p:ext uri="{BB962C8B-B14F-4D97-AF65-F5344CB8AC3E}">
        <p14:creationId xmlns:p14="http://schemas.microsoft.com/office/powerpoint/2010/main" val="361973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In this way, we distinguish the </a:t>
            </a:r>
            <a:r>
              <a:rPr lang="en-US" altLang="zh-TW" sz="1200" b="1" i="0" u="none" strike="noStrike" kern="1200" baseline="0" dirty="0" smtClean="0">
                <a:solidFill>
                  <a:schemeClr val="tx1"/>
                </a:solidFill>
                <a:latin typeface="+mn-lt"/>
                <a:ea typeface="+mn-ea"/>
                <a:cs typeface="+mn-cs"/>
              </a:rPr>
              <a:t>query aspect words</a:t>
            </a:r>
            <a:r>
              <a:rPr lang="en-US" altLang="zh-TW" sz="1200" b="0" i="0" u="none" strike="noStrike" kern="1200" baseline="0" dirty="0" smtClean="0">
                <a:solidFill>
                  <a:schemeClr val="tx1"/>
                </a:solidFill>
                <a:latin typeface="+mn-lt"/>
                <a:ea typeface="+mn-ea"/>
                <a:cs typeface="+mn-cs"/>
              </a:rPr>
              <a:t> from the </a:t>
            </a:r>
            <a:r>
              <a:rPr lang="en-US" altLang="zh-TW" sz="1200" b="1" i="0" u="none" strike="noStrike" kern="1200" baseline="0" dirty="0" smtClean="0">
                <a:solidFill>
                  <a:schemeClr val="tx1"/>
                </a:solidFill>
                <a:latin typeface="+mn-lt"/>
                <a:ea typeface="+mn-ea"/>
                <a:cs typeface="+mn-cs"/>
              </a:rPr>
              <a:t>query common words</a:t>
            </a:r>
            <a:r>
              <a:rPr lang="en-US" altLang="zh-TW" sz="1200" b="0" i="0" u="none" strike="noStrike" kern="1200" baseline="0" dirty="0" smtClean="0">
                <a:solidFill>
                  <a:schemeClr val="tx1"/>
                </a:solidFill>
                <a:latin typeface="+mn-lt"/>
                <a:ea typeface="+mn-ea"/>
                <a:cs typeface="+mn-cs"/>
              </a:rPr>
              <a:t>. The words with high probabilities in </a:t>
            </a:r>
            <a:r>
              <a:rPr lang="el-GR" altLang="zh-TW" sz="1200" dirty="0" smtClean="0">
                <a:effectLst>
                  <a:outerShdw blurRad="38100" dist="38100" dir="2700000" algn="tl">
                    <a:srgbClr val="000000">
                      <a:alpha val="43137"/>
                    </a:srgbClr>
                  </a:outerShdw>
                </a:effectLst>
                <a:latin typeface="Times New Roman" pitchFamily="18" charset="0"/>
                <a:cs typeface="Times New Roman" pitchFamily="18" charset="0"/>
              </a:rPr>
              <a:t>Θ</a:t>
            </a:r>
            <a:r>
              <a:rPr lang="en-US" altLang="zh-TW" sz="1200" baseline="-25000" dirty="0" smtClean="0">
                <a:effectLst>
                  <a:outerShdw blurRad="38100" dist="38100" dir="2700000" algn="tl">
                    <a:srgbClr val="000000">
                      <a:alpha val="43137"/>
                    </a:srgbClr>
                  </a:outerShdw>
                </a:effectLst>
                <a:latin typeface="Times New Roman" pitchFamily="18" charset="0"/>
                <a:cs typeface="Times New Roman" pitchFamily="18" charset="0"/>
              </a:rPr>
              <a:t>k</a:t>
            </a:r>
            <a:r>
              <a:rPr lang="en-US" altLang="zh-TW" sz="1200" b="0" i="1"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represent the </a:t>
            </a:r>
            <a:r>
              <a:rPr lang="en-US" altLang="zh-TW" sz="1200" b="1" i="0" u="none" strike="noStrike" kern="1200" baseline="0" dirty="0" smtClean="0">
                <a:solidFill>
                  <a:schemeClr val="tx1"/>
                </a:solidFill>
                <a:latin typeface="+mn-lt"/>
                <a:ea typeface="+mn-ea"/>
                <a:cs typeface="+mn-cs"/>
              </a:rPr>
              <a:t>specific</a:t>
            </a:r>
            <a:r>
              <a:rPr lang="en-US" altLang="zh-TW" sz="1200" b="0" i="0" u="none" strike="noStrike" kern="1200" baseline="0" dirty="0" smtClean="0">
                <a:solidFill>
                  <a:schemeClr val="tx1"/>
                </a:solidFill>
                <a:latin typeface="+mn-lt"/>
                <a:ea typeface="+mn-ea"/>
                <a:cs typeface="+mn-cs"/>
              </a:rPr>
              <a:t> query aspect better.</a:t>
            </a:r>
            <a:endParaRPr lang="zh-TW" altLang="en-US" dirty="0"/>
          </a:p>
        </p:txBody>
      </p:sp>
      <p:sp>
        <p:nvSpPr>
          <p:cNvPr id="4" name="投影片編號版面配置區 3"/>
          <p:cNvSpPr>
            <a:spLocks noGrp="1"/>
          </p:cNvSpPr>
          <p:nvPr>
            <p:ph type="sldNum" sz="quarter" idx="10"/>
          </p:nvPr>
        </p:nvSpPr>
        <p:spPr/>
        <p:txBody>
          <a:bodyPr/>
          <a:lstStyle/>
          <a:p>
            <a:fld id="{F4D2DDFF-A04A-459E-A1CB-9C1E9A7D42E6}" type="slidenum">
              <a:rPr lang="zh-TW" altLang="en-US" smtClean="0"/>
              <a:t>17</a:t>
            </a:fld>
            <a:endParaRPr lang="zh-TW" altLang="en-US"/>
          </a:p>
        </p:txBody>
      </p:sp>
    </p:spTree>
    <p:extLst>
      <p:ext uri="{BB962C8B-B14F-4D97-AF65-F5344CB8AC3E}">
        <p14:creationId xmlns:p14="http://schemas.microsoft.com/office/powerpoint/2010/main" val="358254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Wiki data  : Filtered out the meaningless subheadings like “Notes”, “References” and “Further Readings” by rules.</a:t>
            </a:r>
          </a:p>
          <a:p>
            <a:endParaRPr lang="zh-TW" altLang="en-US" dirty="0"/>
          </a:p>
        </p:txBody>
      </p:sp>
      <p:sp>
        <p:nvSpPr>
          <p:cNvPr id="4" name="投影片編號版面配置區 3"/>
          <p:cNvSpPr>
            <a:spLocks noGrp="1"/>
          </p:cNvSpPr>
          <p:nvPr>
            <p:ph type="sldNum" sz="quarter" idx="10"/>
          </p:nvPr>
        </p:nvSpPr>
        <p:spPr/>
        <p:txBody>
          <a:bodyPr/>
          <a:lstStyle/>
          <a:p>
            <a:fld id="{F4D2DDFF-A04A-459E-A1CB-9C1E9A7D42E6}" type="slidenum">
              <a:rPr lang="zh-TW" altLang="en-US" smtClean="0"/>
              <a:t>23</a:t>
            </a:fld>
            <a:endParaRPr lang="zh-TW" altLang="en-US"/>
          </a:p>
        </p:txBody>
      </p:sp>
    </p:spTree>
    <p:extLst>
      <p:ext uri="{BB962C8B-B14F-4D97-AF65-F5344CB8AC3E}">
        <p14:creationId xmlns:p14="http://schemas.microsoft.com/office/powerpoint/2010/main" val="159907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 second baseline is based on the top sentences in snippets, which are provided by a search engine for each composite query </a:t>
            </a:r>
            <a:r>
              <a:rPr lang="en-US" altLang="zh-TW" baseline="0" dirty="0" err="1" smtClean="0"/>
              <a:t>Q+</a:t>
            </a:r>
            <a:r>
              <a:rPr lang="en-US" altLang="zh-TW" sz="1200" kern="1200" dirty="0" err="1" smtClean="0">
                <a:solidFill>
                  <a:schemeClr val="tx1"/>
                </a:solidFill>
                <a:effectLst/>
                <a:latin typeface="+mn-lt"/>
                <a:ea typeface="+mn-ea"/>
                <a:cs typeface="+mn-cs"/>
              </a:rPr>
              <a:t>A</a:t>
            </a:r>
            <a:r>
              <a:rPr lang="en-US" altLang="zh-TW" sz="1200" kern="1200" baseline="-25000" dirty="0" err="1" smtClean="0">
                <a:solidFill>
                  <a:schemeClr val="tx1"/>
                </a:solidFill>
                <a:effectLst/>
                <a:latin typeface="+mn-lt"/>
                <a:ea typeface="+mn-ea"/>
                <a:cs typeface="+mn-cs"/>
              </a:rPr>
              <a:t>k</a:t>
            </a:r>
            <a:r>
              <a:rPr lang="en-US" altLang="zh-TW" sz="1200" b="0" i="0" u="none" strike="noStrike" kern="1200" baseline="0" dirty="0" smtClean="0">
                <a:solidFill>
                  <a:schemeClr val="tx1"/>
                </a:solidFill>
                <a:latin typeface="+mn-lt"/>
                <a:ea typeface="+mn-ea"/>
                <a:cs typeface="+mn-cs"/>
              </a:rPr>
              <a:t>, denoted as Snippet. The number of the top sentences depends on the total summarization length limit.</a:t>
            </a:r>
            <a:endParaRPr lang="zh-TW" altLang="en-US" dirty="0"/>
          </a:p>
        </p:txBody>
      </p:sp>
      <p:sp>
        <p:nvSpPr>
          <p:cNvPr id="4" name="投影片編號版面配置區 3"/>
          <p:cNvSpPr>
            <a:spLocks noGrp="1"/>
          </p:cNvSpPr>
          <p:nvPr>
            <p:ph type="sldNum" sz="quarter" idx="10"/>
          </p:nvPr>
        </p:nvSpPr>
        <p:spPr/>
        <p:txBody>
          <a:bodyPr/>
          <a:lstStyle/>
          <a:p>
            <a:fld id="{F4D2DDFF-A04A-459E-A1CB-9C1E9A7D42E6}" type="slidenum">
              <a:rPr lang="zh-TW" altLang="en-US" smtClean="0"/>
              <a:t>24</a:t>
            </a:fld>
            <a:endParaRPr lang="zh-TW" altLang="en-US"/>
          </a:p>
        </p:txBody>
      </p:sp>
    </p:spTree>
    <p:extLst>
      <p:ext uri="{BB962C8B-B14F-4D97-AF65-F5344CB8AC3E}">
        <p14:creationId xmlns:p14="http://schemas.microsoft.com/office/powerpoint/2010/main" val="104369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7485182D-797A-4308-AB28-1CCF6343CE6A}" type="datetime1">
              <a:rPr lang="zh-TW" altLang="en-US" smtClean="0"/>
              <a:t>2013/3/10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B4A7505-EBB0-4E3D-8ACA-E212D880F17B}" type="slidenum">
              <a:rPr lang="zh-TW" altLang="en-US" smtClean="0"/>
              <a:t>‹#›</a:t>
            </a:fld>
            <a:endParaRPr lang="zh-TW"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A1089C21-FDE9-48E7-B8D4-C7CAB8BDD776}" type="datetime1">
              <a:rPr lang="zh-TW" altLang="en-US" smtClean="0"/>
              <a:t>2013/3/10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B4A7505-EBB0-4E3D-8ACA-E212D880F17B}"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664A8DC-29CB-46F9-BD6F-24A4324F6026}" type="datetime1">
              <a:rPr lang="zh-TW" altLang="en-US" smtClean="0"/>
              <a:t>2013/3/10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B4A7505-EBB0-4E3D-8ACA-E212D880F17B}"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EB6206-7B6C-41FD-9CE3-9B4F637FCF28}" type="datetime1">
              <a:rPr lang="zh-TW" altLang="en-US" smtClean="0"/>
              <a:t>2013/3/10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B4A7505-EBB0-4E3D-8ACA-E212D880F17B}"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E0494C42-2FF2-4A3D-B8DA-FA583A8B8D15}" type="datetime1">
              <a:rPr lang="zh-TW" altLang="en-US" smtClean="0"/>
              <a:t>2013/3/10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B4A7505-EBB0-4E3D-8ACA-E212D880F17B}"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7A4BFA-4CB3-4F31-8FAE-680D04C4CCF9}" type="datetime1">
              <a:rPr lang="zh-TW" altLang="en-US" smtClean="0"/>
              <a:t>2013/3/10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B4A7505-EBB0-4E3D-8ACA-E212D880F17B}"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smtClean="0"/>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79BEBBB-BCB2-45DD-A1B1-5D720425FDBA}" type="datetime1">
              <a:rPr lang="zh-TW" altLang="en-US" smtClean="0"/>
              <a:t>2013/3/10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B4A7505-EBB0-4E3D-8ACA-E212D880F17B}" type="slidenum">
              <a:rPr lang="zh-TW" altLang="en-US" smtClean="0"/>
              <a:t>‹#›</a:t>
            </a:fld>
            <a:endParaRPr lang="zh-TW"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840256BA-FA93-4135-AF0A-4446122B8B6E}" type="datetime1">
              <a:rPr lang="zh-TW" altLang="en-US" smtClean="0"/>
              <a:t>2013/3/10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B4A7505-EBB0-4E3D-8ACA-E212D880F17B}"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942A4-DEC8-4AD1-926A-E8679F422548}" type="datetime1">
              <a:rPr lang="zh-TW" altLang="en-US" smtClean="0"/>
              <a:t>2013/3/10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B4A7505-EBB0-4E3D-8ACA-E212D880F17B}"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818CA28-DA81-43F0-903E-87017A37513B}" type="datetime1">
              <a:rPr lang="zh-TW" altLang="en-US" smtClean="0"/>
              <a:t>2013/3/10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B4A7505-EBB0-4E3D-8ACA-E212D880F17B}"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57A66BB-4A8B-4AA8-80F2-108864A81B7A}" type="datetime1">
              <a:rPr lang="zh-TW" altLang="en-US" smtClean="0"/>
              <a:t>2013/3/10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B4A7505-EBB0-4E3D-8ACA-E212D880F17B}" type="slidenum">
              <a:rPr lang="zh-TW" altLang="en-US" smtClean="0"/>
              <a:t>‹#›</a:t>
            </a:fld>
            <a:endParaRPr lang="zh-TW"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smtClean="0"/>
              <a:t>按一下以編輯母片標題樣式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D24643F-4227-4358-A3CD-132B778135ED}" type="datetime1">
              <a:rPr lang="zh-TW" altLang="en-US" smtClean="0"/>
              <a:t>2013/3/10</a:t>
            </a:fld>
            <a:endParaRPr lang="zh-TW"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B4A7505-EBB0-4E3D-8ACA-E212D880F17B}"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6830" y="836712"/>
            <a:ext cx="8015609" cy="1077218"/>
          </a:xfrm>
          <a:prstGeom prst="rect">
            <a:avLst/>
          </a:prstGeom>
          <a:scene3d>
            <a:camera prst="orthographicFront">
              <a:rot lat="0" lon="0" rev="0"/>
            </a:camera>
            <a:lightRig rig="threePt" dir="t"/>
          </a:scene3d>
          <a:sp3d>
            <a:bevelT w="0"/>
          </a:sp3d>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3200" b="1" dirty="0"/>
              <a:t>Multi-Aspect Query Summarization by Composite Query</a:t>
            </a:r>
            <a:endParaRPr lang="zh-TW" altLang="en-US" sz="3200" dirty="0" smtClean="0">
              <a:effectLst>
                <a:outerShdw blurRad="38100" dist="38100" dir="2700000" algn="tl">
                  <a:srgbClr val="000000">
                    <a:alpha val="43137"/>
                  </a:srgbClr>
                </a:outerShdw>
              </a:effectLst>
              <a:latin typeface="+mj-lt"/>
            </a:endParaRPr>
          </a:p>
        </p:txBody>
      </p:sp>
      <p:sp>
        <p:nvSpPr>
          <p:cNvPr id="5" name="矩形 4"/>
          <p:cNvSpPr/>
          <p:nvPr/>
        </p:nvSpPr>
        <p:spPr>
          <a:xfrm>
            <a:off x="1043608" y="2920876"/>
            <a:ext cx="7272808" cy="230832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2400" b="1" dirty="0" smtClean="0">
                <a:solidFill>
                  <a:schemeClr val="tx1"/>
                </a:solidFill>
                <a:latin typeface="Century Schoolbook" pitchFamily="18" charset="0"/>
                <a:ea typeface="標楷體" pitchFamily="65" charset="-120"/>
              </a:rPr>
              <a:t>Date:  </a:t>
            </a:r>
            <a:r>
              <a:rPr lang="en-US" altLang="zh-TW" sz="2200" dirty="0" smtClean="0">
                <a:solidFill>
                  <a:schemeClr val="tx1"/>
                </a:solidFill>
                <a:latin typeface="Times New Roman" pitchFamily="18" charset="0"/>
                <a:ea typeface="標楷體" pitchFamily="65" charset="-120"/>
                <a:cs typeface="Times New Roman" pitchFamily="18" charset="0"/>
              </a:rPr>
              <a:t>2013/03/11</a:t>
            </a:r>
          </a:p>
          <a:p>
            <a:r>
              <a:rPr lang="en-US" altLang="zh-TW" sz="2400" b="1" dirty="0" smtClean="0">
                <a:latin typeface="Century Schoolbook" pitchFamily="18" charset="0"/>
                <a:ea typeface="標楷體" pitchFamily="65" charset="-120"/>
              </a:rPr>
              <a:t>Author:  </a:t>
            </a:r>
            <a:r>
              <a:rPr lang="en-US" altLang="zh-TW" sz="2200" dirty="0">
                <a:latin typeface="Times New Roman" pitchFamily="18" charset="0"/>
                <a:cs typeface="Times New Roman" pitchFamily="18" charset="0"/>
              </a:rPr>
              <a:t>Wei </a:t>
            </a:r>
            <a:r>
              <a:rPr lang="en-US" altLang="zh-TW" sz="2200" dirty="0" smtClean="0">
                <a:latin typeface="Times New Roman" pitchFamily="18" charset="0"/>
                <a:cs typeface="Times New Roman" pitchFamily="18" charset="0"/>
              </a:rPr>
              <a:t>Song, </a:t>
            </a:r>
            <a:r>
              <a:rPr lang="en-US" altLang="zh-TW" sz="2200" dirty="0">
                <a:latin typeface="Times New Roman" pitchFamily="18" charset="0"/>
                <a:cs typeface="Times New Roman" pitchFamily="18" charset="0"/>
              </a:rPr>
              <a:t>Qing </a:t>
            </a:r>
            <a:r>
              <a:rPr lang="en-US" altLang="zh-TW" sz="2200" dirty="0" smtClean="0">
                <a:latin typeface="Times New Roman" pitchFamily="18" charset="0"/>
                <a:cs typeface="Times New Roman" pitchFamily="18" charset="0"/>
              </a:rPr>
              <a:t>Yu,  </a:t>
            </a:r>
            <a:r>
              <a:rPr lang="en-US" altLang="zh-TW" sz="2200" dirty="0" err="1" smtClean="0">
                <a:latin typeface="Times New Roman" pitchFamily="18" charset="0"/>
                <a:cs typeface="Times New Roman" pitchFamily="18" charset="0"/>
              </a:rPr>
              <a:t>Zhiheng</a:t>
            </a:r>
            <a:r>
              <a:rPr lang="en-US" altLang="zh-TW" sz="2200" dirty="0" smtClean="0">
                <a:latin typeface="Times New Roman" pitchFamily="18" charset="0"/>
                <a:cs typeface="Times New Roman" pitchFamily="18" charset="0"/>
              </a:rPr>
              <a:t> </a:t>
            </a:r>
            <a:r>
              <a:rPr lang="en-US" altLang="zh-TW" sz="2200" dirty="0" err="1" smtClean="0">
                <a:latin typeface="Times New Roman" pitchFamily="18" charset="0"/>
                <a:cs typeface="Times New Roman" pitchFamily="18" charset="0"/>
              </a:rPr>
              <a:t>Xu</a:t>
            </a:r>
            <a:r>
              <a:rPr lang="en-US" altLang="zh-TW" sz="2200" dirty="0" smtClean="0">
                <a:latin typeface="Times New Roman" pitchFamily="18" charset="0"/>
                <a:cs typeface="Times New Roman" pitchFamily="18" charset="0"/>
              </a:rPr>
              <a:t>, </a:t>
            </a:r>
            <a:r>
              <a:rPr lang="en-US" altLang="zh-TW" sz="2200" dirty="0">
                <a:latin typeface="Times New Roman" pitchFamily="18" charset="0"/>
                <a:cs typeface="Times New Roman" pitchFamily="18" charset="0"/>
              </a:rPr>
              <a:t>Ting </a:t>
            </a:r>
            <a:r>
              <a:rPr lang="en-US" altLang="zh-TW" sz="2200" dirty="0" smtClean="0">
                <a:latin typeface="Times New Roman" pitchFamily="18" charset="0"/>
                <a:cs typeface="Times New Roman" pitchFamily="18" charset="0"/>
              </a:rPr>
              <a:t>Liu, 	</a:t>
            </a:r>
            <a:r>
              <a:rPr lang="en-US" altLang="zh-TW" sz="2200" dirty="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      	       Sheng Li,  </a:t>
            </a:r>
            <a:r>
              <a:rPr lang="en-US" altLang="zh-TW" sz="2200" dirty="0" err="1" smtClean="0">
                <a:latin typeface="Times New Roman" pitchFamily="18" charset="0"/>
                <a:cs typeface="Times New Roman" pitchFamily="18" charset="0"/>
              </a:rPr>
              <a:t>Ji-Rong</a:t>
            </a:r>
            <a:r>
              <a:rPr lang="en-US" altLang="zh-TW" sz="2200" dirty="0" smtClean="0">
                <a:latin typeface="Times New Roman" pitchFamily="18" charset="0"/>
                <a:cs typeface="Times New Roman" pitchFamily="18" charset="0"/>
              </a:rPr>
              <a:t> Wen</a:t>
            </a:r>
            <a:endParaRPr lang="en-US" altLang="zh-TW" sz="2200" b="1" dirty="0" smtClean="0">
              <a:solidFill>
                <a:schemeClr val="tx1"/>
              </a:solidFill>
              <a:latin typeface="Times New Roman" pitchFamily="18" charset="0"/>
              <a:ea typeface="標楷體" pitchFamily="65" charset="-120"/>
              <a:cs typeface="Times New Roman" pitchFamily="18" charset="0"/>
            </a:endParaRPr>
          </a:p>
          <a:p>
            <a:r>
              <a:rPr lang="en-US" altLang="zh-TW" sz="2400" b="1" dirty="0" smtClean="0">
                <a:solidFill>
                  <a:schemeClr val="tx1"/>
                </a:solidFill>
                <a:latin typeface="Century Schoolbook" pitchFamily="18" charset="0"/>
                <a:ea typeface="標楷體" pitchFamily="65" charset="-120"/>
              </a:rPr>
              <a:t>Source:  </a:t>
            </a:r>
            <a:r>
              <a:rPr lang="en-US" altLang="zh-TW" sz="2200" dirty="0" smtClean="0">
                <a:latin typeface="Times New Roman" pitchFamily="18" charset="0"/>
                <a:ea typeface="標楷體" pitchFamily="65" charset="-120"/>
                <a:cs typeface="Times New Roman" pitchFamily="18" charset="0"/>
              </a:rPr>
              <a:t>SIGIR </a:t>
            </a:r>
            <a:r>
              <a:rPr lang="en-US" altLang="zh-TW" sz="2200" dirty="0" smtClean="0">
                <a:solidFill>
                  <a:schemeClr val="tx1"/>
                </a:solidFill>
                <a:latin typeface="Times New Roman" pitchFamily="18" charset="0"/>
                <a:ea typeface="標楷體"/>
                <a:cs typeface="Times New Roman" pitchFamily="18" charset="0"/>
              </a:rPr>
              <a:t>"</a:t>
            </a:r>
            <a:r>
              <a:rPr lang="en-US" altLang="zh-TW" sz="2200" dirty="0" smtClean="0">
                <a:solidFill>
                  <a:schemeClr val="tx1"/>
                </a:solidFill>
                <a:latin typeface="Times New Roman" pitchFamily="18" charset="0"/>
                <a:ea typeface="標楷體" pitchFamily="65" charset="-120"/>
                <a:cs typeface="Times New Roman" pitchFamily="18" charset="0"/>
              </a:rPr>
              <a:t>12</a:t>
            </a:r>
          </a:p>
          <a:p>
            <a:r>
              <a:rPr lang="en-US" altLang="zh-TW" sz="2400" b="1" dirty="0" smtClean="0">
                <a:solidFill>
                  <a:schemeClr val="tx1"/>
                </a:solidFill>
                <a:latin typeface="Century Schoolbook" pitchFamily="18" charset="0"/>
                <a:ea typeface="標楷體" pitchFamily="65" charset="-120"/>
              </a:rPr>
              <a:t>Advisor:  </a:t>
            </a:r>
            <a:r>
              <a:rPr lang="en-US" altLang="zh-TW" sz="2200" dirty="0" err="1" smtClean="0">
                <a:solidFill>
                  <a:schemeClr val="tx1"/>
                </a:solidFill>
                <a:latin typeface="Times New Roman" pitchFamily="18" charset="0"/>
                <a:ea typeface="標楷體" pitchFamily="65" charset="-120"/>
                <a:cs typeface="Times New Roman" pitchFamily="18" charset="0"/>
              </a:rPr>
              <a:t>Jia</a:t>
            </a:r>
            <a:r>
              <a:rPr lang="en-US" altLang="zh-TW" sz="2200" dirty="0" smtClean="0">
                <a:solidFill>
                  <a:schemeClr val="tx1"/>
                </a:solidFill>
                <a:latin typeface="Times New Roman" pitchFamily="18" charset="0"/>
                <a:ea typeface="標楷體" pitchFamily="65" charset="-120"/>
                <a:cs typeface="Times New Roman" pitchFamily="18" charset="0"/>
              </a:rPr>
              <a:t>-ling, </a:t>
            </a:r>
            <a:r>
              <a:rPr lang="en-US" altLang="zh-TW" sz="2200" dirty="0" err="1" smtClean="0">
                <a:solidFill>
                  <a:schemeClr val="tx1"/>
                </a:solidFill>
                <a:latin typeface="Times New Roman" pitchFamily="18" charset="0"/>
                <a:ea typeface="標楷體" pitchFamily="65" charset="-120"/>
                <a:cs typeface="Times New Roman" pitchFamily="18" charset="0"/>
              </a:rPr>
              <a:t>Koh</a:t>
            </a:r>
            <a:endParaRPr lang="en-US" altLang="zh-TW" sz="2200" dirty="0" smtClean="0">
              <a:solidFill>
                <a:schemeClr val="tx1"/>
              </a:solidFill>
              <a:latin typeface="Times New Roman" pitchFamily="18" charset="0"/>
              <a:ea typeface="標楷體" pitchFamily="65" charset="-120"/>
              <a:cs typeface="Times New Roman" pitchFamily="18" charset="0"/>
            </a:endParaRPr>
          </a:p>
          <a:p>
            <a:r>
              <a:rPr lang="en-US" altLang="zh-TW" sz="2400" b="1" dirty="0" smtClean="0">
                <a:solidFill>
                  <a:schemeClr val="tx1"/>
                </a:solidFill>
                <a:latin typeface="Century Schoolbook" pitchFamily="18" charset="0"/>
                <a:ea typeface="標楷體" pitchFamily="65" charset="-120"/>
              </a:rPr>
              <a:t>Speaker:  </a:t>
            </a:r>
            <a:r>
              <a:rPr lang="en-US" altLang="zh-TW" sz="2200" dirty="0" err="1" smtClean="0">
                <a:solidFill>
                  <a:schemeClr val="tx1"/>
                </a:solidFill>
                <a:latin typeface="Times New Roman" pitchFamily="18" charset="0"/>
                <a:ea typeface="標楷體" pitchFamily="65" charset="-120"/>
                <a:cs typeface="Times New Roman" pitchFamily="18" charset="0"/>
              </a:rPr>
              <a:t>Jiun</a:t>
            </a:r>
            <a:r>
              <a:rPr lang="en-US" altLang="zh-TW" sz="2200" dirty="0" smtClean="0">
                <a:solidFill>
                  <a:schemeClr val="tx1"/>
                </a:solidFill>
                <a:latin typeface="Times New Roman" pitchFamily="18" charset="0"/>
                <a:ea typeface="標楷體" pitchFamily="65" charset="-120"/>
                <a:cs typeface="Times New Roman" pitchFamily="18" charset="0"/>
              </a:rPr>
              <a:t> </a:t>
            </a:r>
            <a:r>
              <a:rPr lang="en-US" altLang="zh-TW" sz="2200" dirty="0" err="1" smtClean="0">
                <a:solidFill>
                  <a:schemeClr val="tx1"/>
                </a:solidFill>
                <a:latin typeface="Times New Roman" pitchFamily="18" charset="0"/>
                <a:ea typeface="標楷體" pitchFamily="65" charset="-120"/>
                <a:cs typeface="Times New Roman" pitchFamily="18" charset="0"/>
              </a:rPr>
              <a:t>Jia</a:t>
            </a:r>
            <a:r>
              <a:rPr lang="en-US" altLang="zh-TW" sz="2200" dirty="0" smtClean="0">
                <a:solidFill>
                  <a:schemeClr val="tx1"/>
                </a:solidFill>
                <a:latin typeface="Times New Roman" pitchFamily="18" charset="0"/>
                <a:ea typeface="標楷體" pitchFamily="65" charset="-120"/>
                <a:cs typeface="Times New Roman" pitchFamily="18" charset="0"/>
              </a:rPr>
              <a:t>, </a:t>
            </a:r>
            <a:r>
              <a:rPr lang="en-US" altLang="zh-TW" sz="2200" dirty="0" err="1" smtClean="0">
                <a:solidFill>
                  <a:schemeClr val="tx1"/>
                </a:solidFill>
                <a:latin typeface="Times New Roman" pitchFamily="18" charset="0"/>
                <a:ea typeface="標楷體" pitchFamily="65" charset="-120"/>
                <a:cs typeface="Times New Roman" pitchFamily="18" charset="0"/>
              </a:rPr>
              <a:t>Chiou</a:t>
            </a:r>
            <a:endParaRPr lang="en-US" altLang="zh-TW" sz="2200" dirty="0">
              <a:solidFill>
                <a:schemeClr val="tx1"/>
              </a:solidFill>
              <a:latin typeface="Times New Roman" pitchFamily="18" charset="0"/>
              <a:ea typeface="標楷體" pitchFamily="65" charset="-120"/>
              <a:cs typeface="Times New Roman" pitchFamily="18" charset="0"/>
            </a:endParaRPr>
          </a:p>
        </p:txBody>
      </p:sp>
      <p:pic>
        <p:nvPicPr>
          <p:cNvPr id="1026" name="Picture 2" descr="http://nationalpositions.com/blog/wp-content/uploads/2010/12/blog201012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661742"/>
            <a:ext cx="2040974" cy="2102714"/>
          </a:xfrm>
          <a:prstGeom prst="flowChartConnector">
            <a:avLst/>
          </a:prstGeom>
          <a:ln>
            <a:noFill/>
          </a:ln>
          <a:effectLst>
            <a:softEdge rad="31750"/>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sp>
        <p:nvSpPr>
          <p:cNvPr id="6"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1</a:t>
            </a:fld>
            <a:endParaRPr lang="zh-TW" altLang="en-US" sz="1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9240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5934" y="260648"/>
            <a:ext cx="8272529" cy="1107996"/>
          </a:xfrm>
          <a:prstGeom prst="rect">
            <a:avLst/>
          </a:prstGeom>
        </p:spPr>
        <p:txBody>
          <a:bodyPr wrap="square">
            <a:spAutoFit/>
          </a:bodyPr>
          <a:lstStyle/>
          <a:p>
            <a:pPr marL="342900" indent="-342900" algn="just">
              <a:buFont typeface="Arial" pitchFamily="34" charset="0"/>
              <a:buChar char="•"/>
            </a:pPr>
            <a:r>
              <a:rPr lang="en-US" altLang="zh-TW" sz="2200" dirty="0" smtClean="0">
                <a:latin typeface="Times New Roman" pitchFamily="18" charset="0"/>
                <a:cs typeface="Times New Roman" pitchFamily="18" charset="0"/>
              </a:rPr>
              <a:t>Author expect to generate </a:t>
            </a:r>
            <a:r>
              <a:rPr lang="en-US" altLang="zh-TW" sz="2200" dirty="0">
                <a:latin typeface="Times New Roman" pitchFamily="18" charset="0"/>
                <a:cs typeface="Times New Roman" pitchFamily="18" charset="0"/>
              </a:rPr>
              <a:t>both </a:t>
            </a:r>
            <a:r>
              <a:rPr lang="en-US" altLang="zh-TW" sz="2200" b="1" dirty="0" smtClean="0">
                <a:solidFill>
                  <a:srgbClr val="FF0000"/>
                </a:solidFill>
                <a:latin typeface="Times New Roman" pitchFamily="18" charset="0"/>
                <a:cs typeface="Times New Roman" pitchFamily="18" charset="0"/>
              </a:rPr>
              <a:t>specific</a:t>
            </a:r>
            <a:r>
              <a:rPr lang="en-US" altLang="zh-TW" sz="2200" i="1" dirty="0" smtClean="0">
                <a:latin typeface="Times New Roman" pitchFamily="18" charset="0"/>
                <a:cs typeface="Times New Roman" pitchFamily="18" charset="0"/>
              </a:rPr>
              <a:t> </a:t>
            </a:r>
            <a:r>
              <a:rPr lang="en-US" altLang="zh-TW" sz="2200" dirty="0">
                <a:latin typeface="Times New Roman" pitchFamily="18" charset="0"/>
                <a:cs typeface="Times New Roman" pitchFamily="18" charset="0"/>
              </a:rPr>
              <a:t>and </a:t>
            </a:r>
            <a:r>
              <a:rPr lang="en-US" altLang="zh-TW" sz="2200" b="1" dirty="0">
                <a:solidFill>
                  <a:srgbClr val="FF0000"/>
                </a:solidFill>
                <a:latin typeface="Times New Roman" pitchFamily="18" charset="0"/>
                <a:cs typeface="Times New Roman" pitchFamily="18" charset="0"/>
              </a:rPr>
              <a:t>informative</a:t>
            </a:r>
            <a:r>
              <a:rPr lang="en-US" altLang="zh-TW" sz="2200" i="1" dirty="0">
                <a:latin typeface="Times New Roman" pitchFamily="18" charset="0"/>
                <a:cs typeface="Times New Roman" pitchFamily="18" charset="0"/>
              </a:rPr>
              <a:t> </a:t>
            </a:r>
            <a:r>
              <a:rPr lang="en-US" altLang="zh-TW" sz="2200" dirty="0">
                <a:latin typeface="Times New Roman" pitchFamily="18" charset="0"/>
                <a:cs typeface="Times New Roman" pitchFamily="18" charset="0"/>
              </a:rPr>
              <a:t>summary for each </a:t>
            </a:r>
            <a:r>
              <a:rPr lang="en-US" altLang="zh-TW" sz="2200" dirty="0" smtClean="0">
                <a:latin typeface="Times New Roman" pitchFamily="18" charset="0"/>
                <a:cs typeface="Times New Roman" pitchFamily="18" charset="0"/>
              </a:rPr>
              <a:t>aspect instead </a:t>
            </a:r>
            <a:r>
              <a:rPr lang="en-US" altLang="zh-TW" sz="2200" dirty="0">
                <a:latin typeface="Times New Roman" pitchFamily="18" charset="0"/>
                <a:cs typeface="Times New Roman" pitchFamily="18" charset="0"/>
              </a:rPr>
              <a:t>of a set of documents so that the users could </a:t>
            </a:r>
            <a:r>
              <a:rPr lang="en-US" altLang="zh-TW" sz="2200" dirty="0" smtClean="0">
                <a:latin typeface="Times New Roman" pitchFamily="18" charset="0"/>
                <a:cs typeface="Times New Roman" pitchFamily="18" charset="0"/>
              </a:rPr>
              <a:t>get relevant </a:t>
            </a:r>
            <a:r>
              <a:rPr lang="en-US" altLang="zh-TW" sz="2200" dirty="0">
                <a:latin typeface="Times New Roman" pitchFamily="18" charset="0"/>
                <a:cs typeface="Times New Roman" pitchFamily="18" charset="0"/>
              </a:rPr>
              <a:t>information directly.</a:t>
            </a:r>
            <a:endParaRPr lang="zh-TW" altLang="en-US" sz="2200" dirty="0">
              <a:latin typeface="Times New Roman" pitchFamily="18" charset="0"/>
              <a:cs typeface="Times New Roman" pitchFamily="18" charset="0"/>
            </a:endParaRPr>
          </a:p>
        </p:txBody>
      </p:sp>
      <p:sp>
        <p:nvSpPr>
          <p:cNvPr id="7" name="流程圖: 程序 6"/>
          <p:cNvSpPr/>
          <p:nvPr/>
        </p:nvSpPr>
        <p:spPr>
          <a:xfrm>
            <a:off x="1091815" y="1557153"/>
            <a:ext cx="2304256" cy="576064"/>
          </a:xfrm>
          <a:prstGeom prst="flowChartProcess">
            <a:avLst/>
          </a:prstGeom>
          <a:solidFill>
            <a:schemeClr val="bg1">
              <a:lumMod val="85000"/>
            </a:schemeClr>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smtClean="0">
                <a:solidFill>
                  <a:schemeClr val="tx1"/>
                </a:solidFill>
              </a:rPr>
              <a:t>Saving  Private Ryan</a:t>
            </a:r>
            <a:endParaRPr lang="zh-TW" altLang="en-US" dirty="0">
              <a:solidFill>
                <a:schemeClr val="tx1"/>
              </a:solidFill>
            </a:endParaRPr>
          </a:p>
        </p:txBody>
      </p:sp>
      <p:sp>
        <p:nvSpPr>
          <p:cNvPr id="8" name="文字方塊 7"/>
          <p:cNvSpPr txBox="1"/>
          <p:nvPr/>
        </p:nvSpPr>
        <p:spPr>
          <a:xfrm>
            <a:off x="179512" y="1628800"/>
            <a:ext cx="925253" cy="369332"/>
          </a:xfrm>
          <a:prstGeom prst="rect">
            <a:avLst/>
          </a:prstGeom>
          <a:noFill/>
        </p:spPr>
        <p:txBody>
          <a:bodyPr wrap="none" rtlCol="0">
            <a:spAutoFit/>
          </a:bodyPr>
          <a:lstStyle/>
          <a:p>
            <a:r>
              <a:rPr lang="en-US" altLang="zh-TW" b="1" dirty="0" smtClean="0">
                <a:solidFill>
                  <a:srgbClr val="002060"/>
                </a:solidFill>
              </a:rPr>
              <a:t>Query:</a:t>
            </a:r>
            <a:endParaRPr lang="zh-TW" altLang="en-US" b="1"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1" y="1241245"/>
            <a:ext cx="1080120" cy="17954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10</a:t>
            </a:fld>
            <a:endParaRPr lang="zh-TW" altLang="en-US" sz="1400" dirty="0">
              <a:solidFill>
                <a:schemeClr val="tx1"/>
              </a:solidFill>
              <a:effectLst>
                <a:outerShdw blurRad="38100" dist="38100" dir="2700000" algn="tl">
                  <a:srgbClr val="000000">
                    <a:alpha val="43137"/>
                  </a:srgbClr>
                </a:outerShdw>
              </a:effectLst>
            </a:endParaRPr>
          </a:p>
        </p:txBody>
      </p:sp>
      <p:sp>
        <p:nvSpPr>
          <p:cNvPr id="9" name="雲朵形圖說文字 8"/>
          <p:cNvSpPr/>
          <p:nvPr/>
        </p:nvSpPr>
        <p:spPr>
          <a:xfrm>
            <a:off x="6084168" y="1052736"/>
            <a:ext cx="1368152" cy="792449"/>
          </a:xfrm>
          <a:prstGeom prst="cloudCallout">
            <a:avLst>
              <a:gd name="adj1" fmla="val -52996"/>
              <a:gd name="adj2" fmla="val 35743"/>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smtClean="0"/>
              <a:t>Actor ??</a:t>
            </a:r>
            <a:endParaRPr lang="zh-TW" altLang="en-US" dirty="0"/>
          </a:p>
        </p:txBody>
      </p:sp>
      <p:sp>
        <p:nvSpPr>
          <p:cNvPr id="11" name="矩形 10"/>
          <p:cNvSpPr/>
          <p:nvPr/>
        </p:nvSpPr>
        <p:spPr>
          <a:xfrm>
            <a:off x="326634" y="2924944"/>
            <a:ext cx="8061789" cy="2862322"/>
          </a:xfrm>
          <a:prstGeom prst="rect">
            <a:avLst/>
          </a:prstGeom>
        </p:spPr>
        <p:txBody>
          <a:bodyPr wrap="square">
            <a:spAutoFit/>
          </a:bodyPr>
          <a:lstStyle/>
          <a:p>
            <a:pPr marL="400050" indent="-400050" algn="just">
              <a:buAutoNum type="romanLcParenBoth"/>
            </a:pPr>
            <a:r>
              <a:rPr lang="en-US" altLang="zh-TW" dirty="0" smtClean="0"/>
              <a:t>A </a:t>
            </a:r>
            <a:r>
              <a:rPr lang="en-US" altLang="zh-TW" dirty="0"/>
              <a:t>movie page covers information about new </a:t>
            </a:r>
            <a:r>
              <a:rPr lang="en-US" altLang="zh-TW" dirty="0" smtClean="0"/>
              <a:t>Steven Spielberg </a:t>
            </a:r>
            <a:r>
              <a:rPr lang="en-US" altLang="zh-TW" dirty="0"/>
              <a:t>movie 'Saving Private Ryan' including </a:t>
            </a:r>
            <a:r>
              <a:rPr lang="en-US" altLang="zh-TW" dirty="0" smtClean="0"/>
              <a:t>actors, film </a:t>
            </a:r>
            <a:r>
              <a:rPr lang="en-US" altLang="zh-TW" dirty="0"/>
              <a:t>makers and behind the scenes</a:t>
            </a:r>
            <a:r>
              <a:rPr lang="en-US" altLang="zh-TW" dirty="0" smtClean="0"/>
              <a:t>.</a:t>
            </a:r>
          </a:p>
          <a:p>
            <a:pPr marL="400050" indent="-400050" algn="just">
              <a:buAutoNum type="romanLcParenBoth"/>
            </a:pPr>
            <a:endParaRPr lang="en-US" altLang="zh-TW" dirty="0" smtClean="0"/>
          </a:p>
          <a:p>
            <a:endParaRPr lang="en-US" altLang="zh-TW" dirty="0"/>
          </a:p>
          <a:p>
            <a:pPr marL="400050" indent="-400050" algn="just">
              <a:buAutoNum type="romanLcParenBoth" startAt="2"/>
            </a:pPr>
            <a:r>
              <a:rPr lang="en-US" altLang="zh-TW" dirty="0" smtClean="0"/>
              <a:t>Saving </a:t>
            </a:r>
            <a:r>
              <a:rPr lang="en-US" altLang="zh-TW" dirty="0"/>
              <a:t>Private Ryan cast are listed here including </a:t>
            </a:r>
            <a:r>
              <a:rPr lang="en-US" altLang="zh-TW" dirty="0" smtClean="0"/>
              <a:t>the Saving </a:t>
            </a:r>
            <a:r>
              <a:rPr lang="en-US" altLang="zh-TW" dirty="0"/>
              <a:t>Private </a:t>
            </a:r>
            <a:r>
              <a:rPr lang="en-US" altLang="zh-TW" dirty="0" smtClean="0"/>
              <a:t>Ryan </a:t>
            </a:r>
            <a:r>
              <a:rPr lang="en-US" altLang="zh-TW" dirty="0"/>
              <a:t>actresses and actors featured </a:t>
            </a:r>
            <a:r>
              <a:rPr lang="en-US" altLang="zh-TW" dirty="0" smtClean="0"/>
              <a:t>in the film.</a:t>
            </a:r>
          </a:p>
          <a:p>
            <a:pPr marL="400050" indent="-400050" algn="just">
              <a:buAutoNum type="romanLcParenBoth" startAt="2"/>
            </a:pPr>
            <a:endParaRPr lang="en-US" altLang="zh-TW" dirty="0" smtClean="0"/>
          </a:p>
          <a:p>
            <a:pPr algn="just"/>
            <a:endParaRPr lang="en-US" altLang="zh-TW" dirty="0"/>
          </a:p>
          <a:p>
            <a:r>
              <a:rPr lang="en-US" altLang="zh-TW" dirty="0"/>
              <a:t>(iii) </a:t>
            </a:r>
            <a:r>
              <a:rPr lang="en-US" altLang="zh-TW" i="1" dirty="0" smtClean="0"/>
              <a:t>The </a:t>
            </a:r>
            <a:r>
              <a:rPr lang="en-US" altLang="zh-TW" i="1" dirty="0"/>
              <a:t>actors of Saving Private Ryan are Tom Hanks </a:t>
            </a:r>
            <a:r>
              <a:rPr lang="en-US" altLang="zh-TW" i="1" dirty="0" smtClean="0"/>
              <a:t>as Captain </a:t>
            </a:r>
            <a:r>
              <a:rPr lang="en-US" altLang="zh-TW" i="1" dirty="0"/>
              <a:t>and </a:t>
            </a:r>
            <a:r>
              <a:rPr lang="en-US" altLang="zh-TW" i="1" dirty="0" smtClean="0"/>
              <a:t>several    </a:t>
            </a:r>
          </a:p>
          <a:p>
            <a:r>
              <a:rPr lang="en-US" altLang="zh-TW" i="1" dirty="0"/>
              <a:t> </a:t>
            </a:r>
            <a:r>
              <a:rPr lang="en-US" altLang="zh-TW" i="1" dirty="0" smtClean="0"/>
              <a:t>      men </a:t>
            </a:r>
            <a:r>
              <a:rPr lang="en-US" altLang="zh-TW" i="1" dirty="0"/>
              <a:t>Edward Burns, Barry </a:t>
            </a:r>
            <a:r>
              <a:rPr lang="en-US" altLang="zh-TW" i="1" dirty="0" smtClean="0"/>
              <a:t>Pepper...</a:t>
            </a:r>
            <a:endParaRPr lang="zh-TW" altLang="en-US" dirty="0"/>
          </a:p>
        </p:txBody>
      </p:sp>
      <p:sp>
        <p:nvSpPr>
          <p:cNvPr id="13" name="文字方塊 12"/>
          <p:cNvSpPr txBox="1"/>
          <p:nvPr/>
        </p:nvSpPr>
        <p:spPr>
          <a:xfrm>
            <a:off x="1475656" y="3635732"/>
            <a:ext cx="5832648" cy="36933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dirty="0" smtClean="0">
                <a:solidFill>
                  <a:srgbClr val="FF0000"/>
                </a:solidFill>
              </a:rPr>
              <a:t>General information-</a:t>
            </a:r>
            <a:r>
              <a:rPr lang="en-US" altLang="zh-TW" dirty="0">
                <a:solidFill>
                  <a:srgbClr val="FF0000"/>
                </a:solidFill>
              </a:rPr>
              <a:t>Not specific to the </a:t>
            </a:r>
            <a:r>
              <a:rPr lang="en-US" altLang="zh-TW" dirty="0" smtClean="0">
                <a:solidFill>
                  <a:srgbClr val="FF0000"/>
                </a:solidFill>
              </a:rPr>
              <a:t>desired aspect.</a:t>
            </a:r>
            <a:endParaRPr lang="zh-TW" altLang="en-US" dirty="0">
              <a:solidFill>
                <a:srgbClr val="FF0000"/>
              </a:solidFill>
            </a:endParaRPr>
          </a:p>
        </p:txBody>
      </p:sp>
      <p:sp>
        <p:nvSpPr>
          <p:cNvPr id="15" name="文字方塊 14"/>
          <p:cNvSpPr txBox="1"/>
          <p:nvPr/>
        </p:nvSpPr>
        <p:spPr>
          <a:xfrm>
            <a:off x="1835696" y="4643844"/>
            <a:ext cx="5184576" cy="36933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dirty="0">
                <a:solidFill>
                  <a:srgbClr val="FF0000"/>
                </a:solidFill>
              </a:rPr>
              <a:t>I</a:t>
            </a:r>
            <a:r>
              <a:rPr lang="en-US" altLang="zh-TW" dirty="0" smtClean="0">
                <a:solidFill>
                  <a:srgbClr val="FF0000"/>
                </a:solidFill>
              </a:rPr>
              <a:t>t doesn’t </a:t>
            </a:r>
            <a:r>
              <a:rPr lang="en-US" altLang="zh-TW" dirty="0">
                <a:solidFill>
                  <a:srgbClr val="FF0000"/>
                </a:solidFill>
              </a:rPr>
              <a:t>provide relevant information </a:t>
            </a:r>
            <a:r>
              <a:rPr lang="en-US" altLang="zh-TW" dirty="0" smtClean="0">
                <a:solidFill>
                  <a:srgbClr val="FF0000"/>
                </a:solidFill>
              </a:rPr>
              <a:t>directly.</a:t>
            </a:r>
            <a:endParaRPr lang="zh-TW" altLang="en-US" dirty="0">
              <a:solidFill>
                <a:srgbClr val="FF0000"/>
              </a:solidFill>
            </a:endParaRPr>
          </a:p>
        </p:txBody>
      </p:sp>
      <p:sp>
        <p:nvSpPr>
          <p:cNvPr id="16" name="文字方塊 15"/>
          <p:cNvSpPr txBox="1"/>
          <p:nvPr/>
        </p:nvSpPr>
        <p:spPr>
          <a:xfrm>
            <a:off x="1547664" y="5806794"/>
            <a:ext cx="6192688"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dirty="0">
                <a:solidFill>
                  <a:srgbClr val="FF0000"/>
                </a:solidFill>
              </a:rPr>
              <a:t>It is both specific </a:t>
            </a:r>
            <a:r>
              <a:rPr lang="en-US" altLang="zh-TW" dirty="0" smtClean="0">
                <a:solidFill>
                  <a:srgbClr val="FF0000"/>
                </a:solidFill>
              </a:rPr>
              <a:t>and informative-</a:t>
            </a:r>
            <a:r>
              <a:rPr lang="en-US" altLang="zh-TW" dirty="0">
                <a:solidFill>
                  <a:srgbClr val="FF0000"/>
                </a:solidFill>
              </a:rPr>
              <a:t>provides direct answers </a:t>
            </a:r>
            <a:endParaRPr lang="en-US" altLang="zh-TW" dirty="0" smtClean="0">
              <a:solidFill>
                <a:srgbClr val="FF0000"/>
              </a:solidFill>
            </a:endParaRPr>
          </a:p>
          <a:p>
            <a:r>
              <a:rPr lang="en-US" altLang="zh-TW" dirty="0" smtClean="0">
                <a:solidFill>
                  <a:srgbClr val="FF0000"/>
                </a:solidFill>
              </a:rPr>
              <a:t>to </a:t>
            </a:r>
            <a:r>
              <a:rPr lang="en-US" altLang="zh-TW" dirty="0">
                <a:solidFill>
                  <a:srgbClr val="FF0000"/>
                </a:solidFill>
              </a:rPr>
              <a:t>the desired </a:t>
            </a:r>
            <a:r>
              <a:rPr lang="en-US" altLang="zh-TW" dirty="0" smtClean="0">
                <a:solidFill>
                  <a:srgbClr val="FF0000"/>
                </a:solidFill>
              </a:rPr>
              <a:t>aspect. </a:t>
            </a:r>
            <a:r>
              <a:rPr lang="en-US" altLang="zh-TW" dirty="0" smtClean="0">
                <a:solidFill>
                  <a:srgbClr val="002060"/>
                </a:solidFill>
              </a:rPr>
              <a:t>(</a:t>
            </a:r>
            <a:r>
              <a:rPr lang="en-US" altLang="zh-TW" b="1" dirty="0">
                <a:solidFill>
                  <a:srgbClr val="002060"/>
                </a:solidFill>
              </a:rPr>
              <a:t>the names of the actors</a:t>
            </a:r>
            <a:r>
              <a:rPr lang="en-US" altLang="zh-TW" dirty="0" smtClean="0">
                <a:solidFill>
                  <a:srgbClr val="002060"/>
                </a:solidFill>
              </a:rPr>
              <a:t>)</a:t>
            </a:r>
            <a:endParaRPr lang="zh-TW" altLang="en-US" dirty="0">
              <a:solidFill>
                <a:srgbClr val="002060"/>
              </a:solidFill>
            </a:endParaRPr>
          </a:p>
        </p:txBody>
      </p:sp>
    </p:spTree>
    <p:extLst>
      <p:ext uri="{BB962C8B-B14F-4D97-AF65-F5344CB8AC3E}">
        <p14:creationId xmlns:p14="http://schemas.microsoft.com/office/powerpoint/2010/main" val="33862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dissolve">
                                      <p:cBhvr>
                                        <p:cTn id="13" dur="500"/>
                                        <p:tgtEl>
                                          <p:spTgt spid="409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11</a:t>
            </a:fld>
            <a:endParaRPr lang="zh-TW" altLang="en-US" sz="1400" dirty="0">
              <a:solidFill>
                <a:schemeClr val="tx1"/>
              </a:solidFill>
              <a:effectLst>
                <a:outerShdw blurRad="38100" dist="38100" dir="2700000" algn="tl">
                  <a:srgbClr val="000000">
                    <a:alpha val="43137"/>
                  </a:srgbClr>
                </a:outerShdw>
              </a:effectLst>
            </a:endParaRPr>
          </a:p>
        </p:txBody>
      </p:sp>
      <p:sp>
        <p:nvSpPr>
          <p:cNvPr id="6"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spcBef>
                <a:spcPct val="0"/>
              </a:spcBef>
              <a:buClr>
                <a:schemeClr val="accent6">
                  <a:lumMod val="75000"/>
                </a:schemeClr>
              </a:buClr>
              <a:buSzPct val="128000"/>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Information Gathering</a:t>
            </a:r>
            <a:endParaRPr lang="en-US" altLang="zh-TW" sz="4400" dirty="0">
              <a:solidFill>
                <a:schemeClr val="tx1"/>
              </a:solidFill>
              <a:latin typeface="Century Schoolbook" pitchFamily="18" charset="0"/>
            </a:endParaRPr>
          </a:p>
          <a:p>
            <a:pPr marL="0" indent="0" algn="l">
              <a:buNone/>
            </a:pP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7" name="矩形 6"/>
          <p:cNvSpPr/>
          <p:nvPr/>
        </p:nvSpPr>
        <p:spPr>
          <a:xfrm>
            <a:off x="475935" y="1174100"/>
            <a:ext cx="8272529" cy="2462213"/>
          </a:xfrm>
          <a:prstGeom prst="rect">
            <a:avLst/>
          </a:prstGeom>
        </p:spPr>
        <p:txBody>
          <a:bodyPr wrap="square">
            <a:spAutoFit/>
          </a:bodyPr>
          <a:lstStyle/>
          <a:p>
            <a:pPr algn="just"/>
            <a:endParaRPr lang="en-US" altLang="zh-TW" sz="2200" dirty="0">
              <a:latin typeface="Times New Roman" pitchFamily="18" charset="0"/>
              <a:cs typeface="Times New Roman" pitchFamily="18" charset="0"/>
            </a:endParaRPr>
          </a:p>
          <a:p>
            <a:pPr marL="342900" indent="-342900" algn="just">
              <a:buFont typeface="Arial" pitchFamily="34" charset="0"/>
              <a:buChar char="•"/>
            </a:pPr>
            <a:endParaRPr lang="en-US" altLang="zh-TW" sz="2200" dirty="0" smtClean="0">
              <a:latin typeface="Times New Roman" pitchFamily="18" charset="0"/>
              <a:cs typeface="Times New Roman" pitchFamily="18" charset="0"/>
            </a:endParaRPr>
          </a:p>
          <a:p>
            <a:pPr marL="342900" indent="-342900" algn="just">
              <a:buFont typeface="Arial" pitchFamily="34" charset="0"/>
              <a:buChar char="•"/>
            </a:pPr>
            <a:endParaRPr lang="en-US" altLang="zh-TW" sz="2200" dirty="0">
              <a:latin typeface="Times New Roman" pitchFamily="18" charset="0"/>
              <a:cs typeface="Times New Roman" pitchFamily="18" charset="0"/>
            </a:endParaRPr>
          </a:p>
          <a:p>
            <a:pPr algn="just"/>
            <a:endParaRPr lang="en-US" altLang="zh-TW" sz="2200" dirty="0">
              <a:latin typeface="Times New Roman" pitchFamily="18" charset="0"/>
              <a:cs typeface="Times New Roman" pitchFamily="18" charset="0"/>
            </a:endParaRPr>
          </a:p>
          <a:p>
            <a:pPr algn="just"/>
            <a:endParaRPr lang="en-US" altLang="zh-TW" sz="2200" dirty="0">
              <a:latin typeface="Times New Roman" pitchFamily="18" charset="0"/>
              <a:cs typeface="Times New Roman" pitchFamily="18" charset="0"/>
            </a:endParaRPr>
          </a:p>
          <a:p>
            <a:pPr marL="342900" indent="-342900" algn="just">
              <a:buFont typeface="Arial" pitchFamily="34" charset="0"/>
              <a:buChar char="•"/>
            </a:pPr>
            <a:r>
              <a:rPr lang="en-US" altLang="zh-TW" sz="2200" dirty="0">
                <a:latin typeface="Times New Roman" pitchFamily="18" charset="0"/>
                <a:cs typeface="Times New Roman" pitchFamily="18" charset="0"/>
              </a:rPr>
              <a:t>C</a:t>
            </a:r>
            <a:r>
              <a:rPr lang="en-US" altLang="zh-TW" sz="2200" dirty="0" smtClean="0">
                <a:latin typeface="Times New Roman" pitchFamily="18" charset="0"/>
                <a:cs typeface="Times New Roman" pitchFamily="18" charset="0"/>
              </a:rPr>
              <a:t>ollect </a:t>
            </a:r>
            <a:r>
              <a:rPr lang="en-US" altLang="zh-TW" sz="2200" dirty="0">
                <a:latin typeface="Times New Roman" pitchFamily="18" charset="0"/>
                <a:cs typeface="Times New Roman" pitchFamily="18" charset="0"/>
              </a:rPr>
              <a:t>more </a:t>
            </a:r>
            <a:r>
              <a:rPr lang="en-US" altLang="zh-TW" sz="2200" dirty="0" smtClean="0">
                <a:latin typeface="Times New Roman" pitchFamily="18" charset="0"/>
                <a:cs typeface="Times New Roman" pitchFamily="18" charset="0"/>
              </a:rPr>
              <a:t>aspect related </a:t>
            </a:r>
            <a:r>
              <a:rPr lang="en-US" altLang="zh-TW" sz="2200" dirty="0">
                <a:latin typeface="Times New Roman" pitchFamily="18" charset="0"/>
                <a:cs typeface="Times New Roman" pitchFamily="18" charset="0"/>
              </a:rPr>
              <a:t>data which may be not contained in original </a:t>
            </a:r>
            <a:r>
              <a:rPr lang="en-US" altLang="zh-TW" sz="2200" dirty="0" smtClean="0">
                <a:latin typeface="Times New Roman" pitchFamily="18" charset="0"/>
                <a:cs typeface="Times New Roman" pitchFamily="18" charset="0"/>
              </a:rPr>
              <a:t>query’s search </a:t>
            </a:r>
            <a:r>
              <a:rPr lang="en-US" altLang="zh-TW" sz="2200" dirty="0">
                <a:latin typeface="Times New Roman" pitchFamily="18" charset="0"/>
                <a:cs typeface="Times New Roman" pitchFamily="18" charset="0"/>
              </a:rPr>
              <a:t>result</a:t>
            </a:r>
            <a:r>
              <a:rPr lang="en-US" altLang="zh-TW" sz="2200" dirty="0" smtClean="0">
                <a:latin typeface="Times New Roman" pitchFamily="18" charset="0"/>
                <a:cs typeface="Times New Roman" pitchFamily="18" charset="0"/>
              </a:rPr>
              <a:t>.</a:t>
            </a:r>
          </a:p>
        </p:txBody>
      </p:sp>
      <p:graphicFrame>
        <p:nvGraphicFramePr>
          <p:cNvPr id="8" name="表格 7"/>
          <p:cNvGraphicFramePr>
            <a:graphicFrameLocks noGrp="1"/>
          </p:cNvGraphicFramePr>
          <p:nvPr>
            <p:extLst>
              <p:ext uri="{D42A27DB-BD31-4B8C-83A1-F6EECF244321}">
                <p14:modId xmlns:p14="http://schemas.microsoft.com/office/powerpoint/2010/main" val="3698236833"/>
              </p:ext>
            </p:extLst>
          </p:nvPr>
        </p:nvGraphicFramePr>
        <p:xfrm>
          <a:off x="971600" y="1329968"/>
          <a:ext cx="6096000" cy="1234936"/>
        </p:xfrm>
        <a:graphic>
          <a:graphicData uri="http://schemas.openxmlformats.org/drawingml/2006/table">
            <a:tbl>
              <a:tblPr firstRow="1" bandRow="1">
                <a:tableStyleId>{5940675A-B579-460E-94D1-54222C63F5DA}</a:tableStyleId>
              </a:tblPr>
              <a:tblGrid>
                <a:gridCol w="3048000"/>
                <a:gridCol w="3048000"/>
              </a:tblGrid>
              <a:tr h="370840">
                <a:tc>
                  <a:txBody>
                    <a:bodyPr/>
                    <a:lstStyle/>
                    <a:p>
                      <a:r>
                        <a:rPr lang="en-US" altLang="zh-TW" dirty="0" smtClean="0"/>
                        <a:t>Original query ( Q )</a:t>
                      </a:r>
                      <a:endParaRPr lang="zh-TW" altLang="en-US" dirty="0"/>
                    </a:p>
                  </a:txBody>
                  <a:tcPr/>
                </a:tc>
                <a:tc>
                  <a:txBody>
                    <a:bodyPr/>
                    <a:lstStyle/>
                    <a:p>
                      <a:pPr algn="ctr"/>
                      <a:r>
                        <a:rPr lang="en-US" altLang="zh-TW" sz="1800" b="0" i="0" u="none" strike="noStrike" kern="1200" baseline="0" dirty="0" smtClean="0">
                          <a:solidFill>
                            <a:schemeClr val="tx1"/>
                          </a:solidFill>
                          <a:latin typeface="+mn-lt"/>
                          <a:ea typeface="+mn-ea"/>
                          <a:cs typeface="+mn-cs"/>
                        </a:rPr>
                        <a:t>Saving Private Ryan</a:t>
                      </a:r>
                      <a:endParaRPr lang="zh-TW" altLang="en-US" dirty="0"/>
                    </a:p>
                  </a:txBody>
                  <a:tcPr/>
                </a:tc>
              </a:tr>
              <a:tr h="493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Aspect ( </a:t>
                      </a:r>
                      <a:r>
                        <a:rPr lang="en-US" altLang="zh-TW" sz="1800" kern="1200" dirty="0" err="1" smtClean="0">
                          <a:solidFill>
                            <a:schemeClr val="tx1"/>
                          </a:solidFill>
                          <a:effectLst/>
                          <a:latin typeface="+mn-lt"/>
                          <a:ea typeface="+mn-ea"/>
                          <a:cs typeface="+mn-cs"/>
                        </a:rPr>
                        <a:t>A</a:t>
                      </a:r>
                      <a:r>
                        <a:rPr lang="en-US" altLang="zh-TW" sz="1800" kern="1200" baseline="-25000" dirty="0" err="1" smtClean="0">
                          <a:solidFill>
                            <a:schemeClr val="tx1"/>
                          </a:solidFill>
                          <a:effectLst/>
                          <a:latin typeface="+mn-lt"/>
                          <a:ea typeface="+mn-ea"/>
                          <a:cs typeface="+mn-cs"/>
                        </a:rPr>
                        <a:t>k</a:t>
                      </a:r>
                      <a:r>
                        <a:rPr lang="en-US" altLang="zh-TW" sz="1800" kern="1200" baseline="-25000" dirty="0" smtClean="0">
                          <a:solidFill>
                            <a:schemeClr val="tx1"/>
                          </a:solidFill>
                          <a:effectLst/>
                          <a:latin typeface="+mn-lt"/>
                          <a:ea typeface="+mn-ea"/>
                          <a:cs typeface="+mn-cs"/>
                        </a:rPr>
                        <a:t> </a:t>
                      </a:r>
                      <a:r>
                        <a:rPr lang="en-US" altLang="zh-TW" dirty="0" smtClean="0"/>
                        <a:t>)</a:t>
                      </a:r>
                      <a:endParaRPr lang="zh-TW" altLang="en-US" dirty="0"/>
                    </a:p>
                  </a:txBody>
                  <a:tcPr/>
                </a:tc>
                <a:tc>
                  <a:txBody>
                    <a:bodyPr/>
                    <a:lstStyle/>
                    <a:p>
                      <a:pPr algn="ctr"/>
                      <a:r>
                        <a:rPr lang="en-US" altLang="zh-TW" sz="1800" b="0" i="0" u="none" strike="noStrike" kern="1200" baseline="0" dirty="0" smtClean="0">
                          <a:solidFill>
                            <a:schemeClr val="tx1"/>
                          </a:solidFill>
                          <a:latin typeface="+mn-lt"/>
                          <a:ea typeface="+mn-ea"/>
                          <a:cs typeface="+mn-cs"/>
                        </a:rPr>
                        <a:t>actors</a:t>
                      </a:r>
                      <a:endParaRPr lang="zh-TW" altLang="en-US" dirty="0"/>
                    </a:p>
                  </a:txBody>
                  <a:tcPr/>
                </a:tc>
              </a:tr>
              <a:tr h="370840">
                <a:tc>
                  <a:txBody>
                    <a:bodyPr/>
                    <a:lstStyle/>
                    <a:p>
                      <a:r>
                        <a:rPr lang="en-US" altLang="zh-TW" dirty="0" smtClean="0"/>
                        <a:t>Composite</a:t>
                      </a:r>
                      <a:r>
                        <a:rPr lang="en-US" altLang="zh-TW" baseline="0" dirty="0" smtClean="0"/>
                        <a:t> query ( </a:t>
                      </a:r>
                      <a:r>
                        <a:rPr lang="en-US" altLang="zh-TW" baseline="0" dirty="0" err="1" smtClean="0"/>
                        <a:t>Q+</a:t>
                      </a:r>
                      <a:r>
                        <a:rPr lang="en-US" altLang="zh-TW" sz="1800" kern="1200" dirty="0" err="1" smtClean="0">
                          <a:solidFill>
                            <a:schemeClr val="tx1"/>
                          </a:solidFill>
                          <a:effectLst/>
                          <a:latin typeface="+mn-lt"/>
                          <a:ea typeface="+mn-ea"/>
                          <a:cs typeface="+mn-cs"/>
                        </a:rPr>
                        <a:t>A</a:t>
                      </a:r>
                      <a:r>
                        <a:rPr lang="en-US" altLang="zh-TW" sz="1800" kern="1200" baseline="-25000" dirty="0" err="1" smtClean="0">
                          <a:solidFill>
                            <a:schemeClr val="tx1"/>
                          </a:solidFill>
                          <a:effectLst/>
                          <a:latin typeface="+mn-lt"/>
                          <a:ea typeface="+mn-ea"/>
                          <a:cs typeface="+mn-cs"/>
                        </a:rPr>
                        <a:t>k</a:t>
                      </a:r>
                      <a:r>
                        <a:rPr lang="en-US" altLang="zh-TW" sz="1800" kern="1200" baseline="-25000" dirty="0" smtClean="0">
                          <a:solidFill>
                            <a:schemeClr val="tx1"/>
                          </a:solidFill>
                          <a:effectLst/>
                          <a:latin typeface="+mn-lt"/>
                          <a:ea typeface="+mn-ea"/>
                          <a:cs typeface="+mn-cs"/>
                        </a:rPr>
                        <a:t> </a:t>
                      </a:r>
                      <a:r>
                        <a:rPr lang="en-US" altLang="zh-TW" baseline="0" dirty="0" smtClean="0"/>
                        <a:t>)</a:t>
                      </a:r>
                      <a:endParaRPr lang="zh-TW" altLang="en-US" dirty="0"/>
                    </a:p>
                  </a:txBody>
                  <a:tcPr/>
                </a:tc>
                <a:tc>
                  <a:txBody>
                    <a:bodyPr/>
                    <a:lstStyle/>
                    <a:p>
                      <a:pPr algn="ctr"/>
                      <a:r>
                        <a:rPr lang="en-US" altLang="zh-TW" sz="1800" b="0" i="0" u="none" strike="noStrike" kern="1200" baseline="0" dirty="0" smtClean="0">
                          <a:solidFill>
                            <a:schemeClr val="tx1"/>
                          </a:solidFill>
                          <a:latin typeface="+mn-lt"/>
                          <a:ea typeface="+mn-ea"/>
                          <a:cs typeface="+mn-cs"/>
                        </a:rPr>
                        <a:t>Saving Private Ryan actors</a:t>
                      </a:r>
                      <a:endParaRPr lang="zh-TW" altLang="en-US" dirty="0"/>
                    </a:p>
                  </a:txBody>
                  <a:tcPr/>
                </a:tc>
              </a:tr>
            </a:tbl>
          </a:graphicData>
        </a:graphic>
      </p:graphicFrame>
      <p:sp>
        <p:nvSpPr>
          <p:cNvPr id="9" name="AutoShape 17"/>
          <p:cNvSpPr>
            <a:spLocks noChangeArrowheads="1"/>
          </p:cNvSpPr>
          <p:nvPr/>
        </p:nvSpPr>
        <p:spPr bwMode="gray">
          <a:xfrm>
            <a:off x="1547664" y="5805264"/>
            <a:ext cx="5472608" cy="885737"/>
          </a:xfrm>
          <a:prstGeom prst="can">
            <a:avLst>
              <a:gd name="adj" fmla="val 25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a:effectLst/>
        </p:spPr>
        <p:txBody>
          <a:bodyPr wrap="none" anchor="ctr"/>
          <a:lstStyle/>
          <a:p>
            <a:endParaRPr lang="zh-TW" altLang="en-US"/>
          </a:p>
        </p:txBody>
      </p:sp>
      <p:sp>
        <p:nvSpPr>
          <p:cNvPr id="10" name="AutoShape 18"/>
          <p:cNvSpPr>
            <a:spLocks noChangeArrowheads="1"/>
          </p:cNvSpPr>
          <p:nvPr/>
        </p:nvSpPr>
        <p:spPr bwMode="gray">
          <a:xfrm>
            <a:off x="1763688" y="4725144"/>
            <a:ext cx="5040560" cy="885737"/>
          </a:xfrm>
          <a:prstGeom prst="can">
            <a:avLst>
              <a:gd name="adj" fmla="val 25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a:effectLst/>
        </p:spPr>
        <p:txBody>
          <a:bodyPr wrap="none" anchor="ctr"/>
          <a:lstStyle/>
          <a:p>
            <a:endParaRPr lang="zh-TW" altLang="en-US"/>
          </a:p>
        </p:txBody>
      </p:sp>
      <p:sp>
        <p:nvSpPr>
          <p:cNvPr id="11" name="AutoShape 19"/>
          <p:cNvSpPr>
            <a:spLocks noChangeArrowheads="1"/>
          </p:cNvSpPr>
          <p:nvPr/>
        </p:nvSpPr>
        <p:spPr bwMode="gray">
          <a:xfrm>
            <a:off x="2051720" y="3645024"/>
            <a:ext cx="4464496" cy="885737"/>
          </a:xfrm>
          <a:prstGeom prst="can">
            <a:avLst>
              <a:gd name="adj" fmla="val 2500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noFill/>
          </a:ln>
          <a:effectLst/>
        </p:spPr>
        <p:txBody>
          <a:bodyPr wrap="none" anchor="ctr"/>
          <a:lstStyle/>
          <a:p>
            <a:endParaRPr lang="zh-TW" altLang="en-US"/>
          </a:p>
        </p:txBody>
      </p:sp>
      <p:sp>
        <p:nvSpPr>
          <p:cNvPr id="12" name="Text Box 25"/>
          <p:cNvSpPr txBox="1">
            <a:spLocks noChangeArrowheads="1"/>
          </p:cNvSpPr>
          <p:nvPr/>
        </p:nvSpPr>
        <p:spPr bwMode="gray">
          <a:xfrm>
            <a:off x="2411760" y="3792155"/>
            <a:ext cx="41044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a:solidFill>
                  <a:srgbClr val="FFFF00"/>
                </a:solidFill>
              </a:rPr>
              <a:t>The </a:t>
            </a:r>
            <a:r>
              <a:rPr lang="en-US" altLang="zh-TW" dirty="0" smtClean="0">
                <a:solidFill>
                  <a:srgbClr val="FFFF00"/>
                </a:solidFill>
              </a:rPr>
              <a:t>search result </a:t>
            </a:r>
            <a:r>
              <a:rPr lang="en-US" altLang="zh-TW" dirty="0">
                <a:solidFill>
                  <a:srgbClr val="FFFF00"/>
                </a:solidFill>
              </a:rPr>
              <a:t>of </a:t>
            </a:r>
            <a:r>
              <a:rPr lang="en-US" altLang="zh-TW" dirty="0" smtClean="0">
                <a:solidFill>
                  <a:srgbClr val="FFFF00"/>
                </a:solidFill>
              </a:rPr>
              <a:t>Q</a:t>
            </a:r>
            <a:r>
              <a:rPr lang="en-US" altLang="zh-TW" i="1" dirty="0" smtClean="0">
                <a:solidFill>
                  <a:srgbClr val="FFFF00"/>
                </a:solidFill>
              </a:rPr>
              <a:t> </a:t>
            </a:r>
            <a:r>
              <a:rPr lang="en-US" altLang="zh-TW" dirty="0" smtClean="0">
                <a:solidFill>
                  <a:srgbClr val="FFFF00"/>
                </a:solidFill>
              </a:rPr>
              <a:t>(</a:t>
            </a:r>
            <a:r>
              <a:rPr lang="en-US" altLang="zh-TW" dirty="0">
                <a:solidFill>
                  <a:srgbClr val="FFFF00"/>
                </a:solidFill>
              </a:rPr>
              <a:t>C</a:t>
            </a:r>
            <a:r>
              <a:rPr lang="en-US" altLang="zh-TW" baseline="-25000" dirty="0">
                <a:solidFill>
                  <a:srgbClr val="FFFF00"/>
                </a:solidFill>
              </a:rPr>
              <a:t>Q</a:t>
            </a:r>
            <a:r>
              <a:rPr lang="en-US" altLang="zh-TW" dirty="0" smtClean="0">
                <a:solidFill>
                  <a:srgbClr val="FFFF00"/>
                </a:solidFill>
              </a:rPr>
              <a:t>) </a:t>
            </a:r>
            <a:r>
              <a:rPr lang="en-US" altLang="zh-TW" dirty="0">
                <a:solidFill>
                  <a:srgbClr val="FFFF00"/>
                </a:solidFill>
              </a:rPr>
              <a:t>provides </a:t>
            </a:r>
            <a:endParaRPr lang="en-US" altLang="zh-TW" dirty="0" smtClean="0">
              <a:solidFill>
                <a:srgbClr val="FFFF00"/>
              </a:solidFill>
            </a:endParaRPr>
          </a:p>
          <a:p>
            <a:r>
              <a:rPr lang="en-US" altLang="zh-TW" dirty="0" smtClean="0">
                <a:solidFill>
                  <a:srgbClr val="FFFF00"/>
                </a:solidFill>
              </a:rPr>
              <a:t>overall information about the query</a:t>
            </a:r>
            <a:endParaRPr lang="en-US" altLang="zh-TW" b="1" dirty="0">
              <a:solidFill>
                <a:srgbClr val="FFFF00"/>
              </a:solidFill>
              <a:ea typeface="新細明體" charset="-120"/>
            </a:endParaRPr>
          </a:p>
        </p:txBody>
      </p:sp>
      <p:sp>
        <p:nvSpPr>
          <p:cNvPr id="13" name="Text Box 26"/>
          <p:cNvSpPr txBox="1">
            <a:spLocks noChangeArrowheads="1"/>
          </p:cNvSpPr>
          <p:nvPr/>
        </p:nvSpPr>
        <p:spPr bwMode="gray">
          <a:xfrm>
            <a:off x="1763688" y="4890801"/>
            <a:ext cx="51845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a:solidFill>
                  <a:srgbClr val="FFFF00"/>
                </a:solidFill>
              </a:rPr>
              <a:t>S</a:t>
            </a:r>
            <a:r>
              <a:rPr lang="en-US" altLang="zh-TW" dirty="0" smtClean="0">
                <a:solidFill>
                  <a:srgbClr val="FFFF00"/>
                </a:solidFill>
              </a:rPr>
              <a:t>earch </a:t>
            </a:r>
            <a:r>
              <a:rPr lang="en-US" altLang="zh-TW" dirty="0">
                <a:solidFill>
                  <a:srgbClr val="FFFF00"/>
                </a:solidFill>
              </a:rPr>
              <a:t>result of Q</a:t>
            </a:r>
            <a:r>
              <a:rPr lang="en-US" altLang="zh-TW" i="1" dirty="0">
                <a:solidFill>
                  <a:srgbClr val="FFFF00"/>
                </a:solidFill>
              </a:rPr>
              <a:t> </a:t>
            </a:r>
            <a:r>
              <a:rPr lang="en-US" altLang="zh-TW" dirty="0">
                <a:solidFill>
                  <a:srgbClr val="FFFF00"/>
                </a:solidFill>
              </a:rPr>
              <a:t>+ </a:t>
            </a:r>
            <a:r>
              <a:rPr lang="en-US" altLang="zh-TW" dirty="0" err="1">
                <a:solidFill>
                  <a:srgbClr val="FFFF00"/>
                </a:solidFill>
              </a:rPr>
              <a:t>A</a:t>
            </a:r>
            <a:r>
              <a:rPr lang="en-US" altLang="zh-TW" baseline="-25000" dirty="0" err="1">
                <a:solidFill>
                  <a:srgbClr val="FFFF00"/>
                </a:solidFill>
              </a:rPr>
              <a:t>k</a:t>
            </a:r>
            <a:r>
              <a:rPr lang="en-US" altLang="zh-TW" i="1" dirty="0" smtClean="0">
                <a:solidFill>
                  <a:srgbClr val="FFFF00"/>
                </a:solidFill>
              </a:rPr>
              <a:t> </a:t>
            </a:r>
            <a:r>
              <a:rPr lang="en-US" altLang="zh-TW" dirty="0" smtClean="0">
                <a:solidFill>
                  <a:srgbClr val="FFFF00"/>
                </a:solidFill>
              </a:rPr>
              <a:t>( </a:t>
            </a:r>
            <a:r>
              <a:rPr lang="en-US" altLang="zh-TW" dirty="0" err="1" smtClean="0">
                <a:solidFill>
                  <a:srgbClr val="FFFF00"/>
                </a:solidFill>
              </a:rPr>
              <a:t>C</a:t>
            </a:r>
            <a:r>
              <a:rPr lang="en-US" altLang="zh-TW" baseline="-25000" dirty="0" err="1" smtClean="0">
                <a:solidFill>
                  <a:srgbClr val="FFFF00"/>
                </a:solidFill>
              </a:rPr>
              <a:t>Q+Ak</a:t>
            </a:r>
            <a:r>
              <a:rPr lang="en-US" altLang="zh-TW" i="1" dirty="0" smtClean="0">
                <a:solidFill>
                  <a:srgbClr val="FFFF00"/>
                </a:solidFill>
              </a:rPr>
              <a:t> </a:t>
            </a:r>
            <a:r>
              <a:rPr lang="en-US" altLang="zh-TW" dirty="0" smtClean="0">
                <a:solidFill>
                  <a:srgbClr val="FFFF00"/>
                </a:solidFill>
              </a:rPr>
              <a:t>) provides </a:t>
            </a:r>
            <a:r>
              <a:rPr lang="en-US" altLang="zh-TW" dirty="0">
                <a:solidFill>
                  <a:srgbClr val="FFFF00"/>
                </a:solidFill>
              </a:rPr>
              <a:t>the information about the aspect </a:t>
            </a:r>
            <a:r>
              <a:rPr lang="en-US" altLang="zh-TW" dirty="0" err="1">
                <a:solidFill>
                  <a:srgbClr val="FFFF00"/>
                </a:solidFill>
              </a:rPr>
              <a:t>A</a:t>
            </a:r>
            <a:r>
              <a:rPr lang="en-US" altLang="zh-TW" baseline="-25000" dirty="0" err="1">
                <a:solidFill>
                  <a:srgbClr val="FFFF00"/>
                </a:solidFill>
              </a:rPr>
              <a:t>k</a:t>
            </a:r>
            <a:r>
              <a:rPr lang="en-US" altLang="zh-TW" i="1" dirty="0" smtClean="0">
                <a:solidFill>
                  <a:srgbClr val="FFFF00"/>
                </a:solidFill>
              </a:rPr>
              <a:t> </a:t>
            </a:r>
            <a:r>
              <a:rPr lang="en-US" altLang="zh-TW" dirty="0">
                <a:solidFill>
                  <a:srgbClr val="FFFF00"/>
                </a:solidFill>
              </a:rPr>
              <a:t>of </a:t>
            </a:r>
            <a:r>
              <a:rPr lang="en-US" altLang="zh-TW" dirty="0" smtClean="0">
                <a:solidFill>
                  <a:srgbClr val="FFFF00"/>
                </a:solidFill>
              </a:rPr>
              <a:t>the query </a:t>
            </a:r>
            <a:r>
              <a:rPr lang="en-US" altLang="zh-TW" dirty="0">
                <a:solidFill>
                  <a:srgbClr val="FFFF00"/>
                </a:solidFill>
              </a:rPr>
              <a:t>Q</a:t>
            </a:r>
            <a:r>
              <a:rPr lang="en-US" altLang="zh-TW" dirty="0"/>
              <a:t>.</a:t>
            </a:r>
            <a:endParaRPr lang="en-US" altLang="zh-TW" b="1" dirty="0">
              <a:solidFill>
                <a:schemeClr val="bg1"/>
              </a:solidFill>
              <a:ea typeface="新細明體" charset="-120"/>
            </a:endParaRPr>
          </a:p>
        </p:txBody>
      </p:sp>
      <p:sp>
        <p:nvSpPr>
          <p:cNvPr id="14" name="Text Box 27"/>
          <p:cNvSpPr txBox="1">
            <a:spLocks noChangeArrowheads="1"/>
          </p:cNvSpPr>
          <p:nvPr/>
        </p:nvSpPr>
        <p:spPr bwMode="gray">
          <a:xfrm>
            <a:off x="1547664" y="5970921"/>
            <a:ext cx="56166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a:solidFill>
                  <a:srgbClr val="FFFF00"/>
                </a:solidFill>
              </a:rPr>
              <a:t>The search result of </a:t>
            </a:r>
            <a:r>
              <a:rPr lang="en-US" altLang="zh-TW" dirty="0" err="1">
                <a:solidFill>
                  <a:srgbClr val="FFFF00"/>
                </a:solidFill>
              </a:rPr>
              <a:t>A</a:t>
            </a:r>
            <a:r>
              <a:rPr lang="en-US" altLang="zh-TW" baseline="-25000" dirty="0" err="1">
                <a:solidFill>
                  <a:srgbClr val="FFFF00"/>
                </a:solidFill>
              </a:rPr>
              <a:t>k</a:t>
            </a:r>
            <a:r>
              <a:rPr lang="en-US" altLang="zh-TW" i="1" dirty="0" smtClean="0">
                <a:solidFill>
                  <a:srgbClr val="FFFF00"/>
                </a:solidFill>
              </a:rPr>
              <a:t> </a:t>
            </a:r>
            <a:r>
              <a:rPr lang="en-US" altLang="zh-TW" dirty="0" smtClean="0">
                <a:solidFill>
                  <a:srgbClr val="FFFF00"/>
                </a:solidFill>
              </a:rPr>
              <a:t>( </a:t>
            </a:r>
            <a:r>
              <a:rPr lang="en-US" altLang="zh-TW" i="1" dirty="0" err="1" smtClean="0">
                <a:solidFill>
                  <a:srgbClr val="FFFF00"/>
                </a:solidFill>
              </a:rPr>
              <a:t>C</a:t>
            </a:r>
            <a:r>
              <a:rPr lang="en-US" altLang="zh-TW" baseline="-25000" dirty="0" err="1">
                <a:solidFill>
                  <a:srgbClr val="FFFF00"/>
                </a:solidFill>
              </a:rPr>
              <a:t>A</a:t>
            </a:r>
            <a:r>
              <a:rPr lang="en-US" altLang="zh-TW" baseline="-25000" dirty="0" err="1" smtClean="0">
                <a:solidFill>
                  <a:srgbClr val="FFFF00"/>
                </a:solidFill>
              </a:rPr>
              <a:t>k</a:t>
            </a:r>
            <a:r>
              <a:rPr lang="en-US" altLang="zh-TW" dirty="0" smtClean="0">
                <a:solidFill>
                  <a:srgbClr val="FFFF00"/>
                </a:solidFill>
              </a:rPr>
              <a:t>) provides information </a:t>
            </a:r>
            <a:r>
              <a:rPr lang="en-US" altLang="zh-TW" dirty="0">
                <a:solidFill>
                  <a:srgbClr val="FFFF00"/>
                </a:solidFill>
              </a:rPr>
              <a:t>about the aspect itself which is query independent</a:t>
            </a:r>
            <a:endParaRPr lang="en-US" altLang="zh-TW" b="1" dirty="0">
              <a:solidFill>
                <a:srgbClr val="FFFF00"/>
              </a:solidFill>
              <a:ea typeface="新細明體" charset="-120"/>
            </a:endParaRPr>
          </a:p>
        </p:txBody>
      </p:sp>
    </p:spTree>
    <p:extLst>
      <p:ext uri="{BB962C8B-B14F-4D97-AF65-F5344CB8AC3E}">
        <p14:creationId xmlns:p14="http://schemas.microsoft.com/office/powerpoint/2010/main" val="1886114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12</a:t>
            </a:fld>
            <a:endParaRPr lang="zh-TW" altLang="en-US" sz="1400" dirty="0">
              <a:solidFill>
                <a:schemeClr val="tx1"/>
              </a:solidFill>
              <a:effectLst>
                <a:outerShdw blurRad="38100" dist="38100" dir="2700000" algn="tl">
                  <a:srgbClr val="000000">
                    <a:alpha val="43137"/>
                  </a:srgbClr>
                </a:outerShdw>
              </a:effectLst>
            </a:endParaRPr>
          </a:p>
        </p:txBody>
      </p:sp>
      <p:sp>
        <p:nvSpPr>
          <p:cNvPr id="6" name="標題 1"/>
          <p:cNvSpPr>
            <a:spLocks noGrp="1"/>
          </p:cNvSpPr>
          <p:nvPr>
            <p:ph type="title"/>
          </p:nvPr>
        </p:nvSpPr>
        <p:spPr>
          <a:xfrm>
            <a:off x="179512"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7" name="Content Placeholder 2"/>
          <p:cNvSpPr>
            <a:spLocks noGrp="1"/>
          </p:cNvSpPr>
          <p:nvPr>
            <p:ph idx="4294967295"/>
          </p:nvPr>
        </p:nvSpPr>
        <p:spPr>
          <a:xfrm>
            <a:off x="755576" y="1182762"/>
            <a:ext cx="8153400" cy="4905612"/>
          </a:xfrm>
          <a:prstGeom prst="rect">
            <a:avLst/>
          </a:prstGeom>
        </p:spPr>
        <p:txBody>
          <a:bodyPr>
            <a:normAutofit/>
          </a:bodyPr>
          <a:lstStyle/>
          <a:p>
            <a:pPr marL="0" indent="0">
              <a:buClr>
                <a:srgbClr val="002060"/>
              </a:buClr>
              <a:buNone/>
            </a:pPr>
            <a:endParaRPr lang="en-US" sz="2800" dirty="0" smtClean="0"/>
          </a:p>
          <a:p>
            <a:pPr>
              <a:buClr>
                <a:srgbClr val="002060"/>
              </a:buClr>
              <a:buFont typeface="Century Schoolbook" pitchFamily="18" charset="0"/>
              <a:buChar char="▪"/>
            </a:pPr>
            <a:r>
              <a:rPr lang="en-US" sz="2800" dirty="0" smtClean="0">
                <a:solidFill>
                  <a:schemeClr val="tx1"/>
                </a:solidFill>
                <a:latin typeface="Century Schoolbook" pitchFamily="18" charset="0"/>
              </a:rPr>
              <a:t> </a:t>
            </a:r>
            <a:r>
              <a:rPr lang="en-US" sz="2800" dirty="0" smtClean="0">
                <a:solidFill>
                  <a:schemeClr val="bg1">
                    <a:lumMod val="65000"/>
                  </a:schemeClr>
                </a:solidFill>
                <a:latin typeface="Century Schoolbook" pitchFamily="18" charset="0"/>
              </a:rPr>
              <a:t>Introduction</a:t>
            </a:r>
          </a:p>
          <a:p>
            <a:pPr>
              <a:buClr>
                <a:srgbClr val="002060"/>
              </a:buClr>
              <a:buFont typeface="Century Schoolbook" pitchFamily="18" charset="0"/>
              <a:buChar char="▪"/>
            </a:pPr>
            <a:r>
              <a:rPr lang="en-US" sz="2800" dirty="0" smtClean="0">
                <a:solidFill>
                  <a:schemeClr val="tx1"/>
                </a:solidFill>
                <a:latin typeface="Century Schoolbook" pitchFamily="18" charset="0"/>
              </a:rPr>
              <a:t> </a:t>
            </a:r>
            <a:r>
              <a:rPr lang="en-US" sz="2800" dirty="0" smtClean="0">
                <a:solidFill>
                  <a:schemeClr val="bg1">
                    <a:lumMod val="65000"/>
                  </a:schemeClr>
                </a:solidFill>
                <a:latin typeface="Century Schoolbook" pitchFamily="18" charset="0"/>
              </a:rPr>
              <a:t>Query Aspect</a:t>
            </a:r>
          </a:p>
          <a:p>
            <a:pPr>
              <a:buClr>
                <a:srgbClr val="002060"/>
              </a:buClr>
              <a:buFont typeface="Century Schoolbook" pitchFamily="18" charset="0"/>
              <a:buChar char="▪"/>
            </a:pPr>
            <a:r>
              <a:rPr lang="en-US" altLang="zh-TW" sz="2800" dirty="0" smtClean="0">
                <a:solidFill>
                  <a:schemeClr val="tx1"/>
                </a:solidFill>
                <a:latin typeface="Century Schoolbook" pitchFamily="18" charset="0"/>
              </a:rPr>
              <a:t> </a:t>
            </a:r>
            <a:r>
              <a:rPr lang="en-US" altLang="zh-TW" sz="2800" dirty="0">
                <a:solidFill>
                  <a:schemeClr val="tx1"/>
                </a:solidFill>
                <a:latin typeface="Century Schoolbook" pitchFamily="18" charset="0"/>
              </a:rPr>
              <a:t>Query </a:t>
            </a:r>
            <a:r>
              <a:rPr lang="en-US" altLang="zh-TW" sz="2800" dirty="0" smtClean="0">
                <a:solidFill>
                  <a:schemeClr val="tx1"/>
                </a:solidFill>
                <a:latin typeface="Century Schoolbook" pitchFamily="18" charset="0"/>
              </a:rPr>
              <a:t>Summarization in Multi-Aspects</a:t>
            </a:r>
            <a:endParaRPr lang="en-US" sz="2800" dirty="0" smtClean="0">
              <a:solidFill>
                <a:schemeClr val="tx1"/>
              </a:solidFill>
              <a:latin typeface="Century Schoolbook" pitchFamily="18" charset="0"/>
            </a:endParaRP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Information Gathering</a:t>
            </a:r>
          </a:p>
          <a:p>
            <a:pPr marL="617220" lvl="1" indent="-342900">
              <a:buClr>
                <a:srgbClr val="002060"/>
              </a:buClr>
              <a:buFont typeface="Arial" pitchFamily="34" charset="0"/>
              <a:buChar char="•"/>
            </a:pPr>
            <a:r>
              <a:rPr lang="en-US" sz="2400" dirty="0" smtClean="0">
                <a:solidFill>
                  <a:schemeClr val="tx1"/>
                </a:solidFill>
                <a:latin typeface="Century Schoolbook" pitchFamily="18" charset="0"/>
              </a:rPr>
              <a:t>Summary Generation</a:t>
            </a:r>
          </a:p>
          <a:p>
            <a:pPr>
              <a:buClr>
                <a:srgbClr val="002060"/>
              </a:buClr>
              <a:buFont typeface="Century Schoolbook" pitchFamily="18" charset="0"/>
              <a:buChar char="▪"/>
            </a:pPr>
            <a:r>
              <a:rPr lang="en-US" sz="2800" dirty="0" smtClean="0">
                <a:solidFill>
                  <a:schemeClr val="bg1">
                    <a:lumMod val="65000"/>
                  </a:schemeClr>
                </a:solidFill>
                <a:latin typeface="Century Schoolbook" pitchFamily="18" charset="0"/>
              </a:rPr>
              <a:t>Experiment</a:t>
            </a:r>
          </a:p>
          <a:p>
            <a:pPr>
              <a:buClr>
                <a:srgbClr val="002060"/>
              </a:buClr>
              <a:buFont typeface="Century Schoolbook" pitchFamily="18" charset="0"/>
              <a:buChar char="▪"/>
            </a:pPr>
            <a:r>
              <a:rPr lang="en-US" sz="2800" dirty="0" smtClean="0">
                <a:solidFill>
                  <a:schemeClr val="bg1">
                    <a:lumMod val="65000"/>
                  </a:schemeClr>
                </a:solidFill>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15909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3" end="3"/>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13</a:t>
            </a:fld>
            <a:endParaRPr lang="zh-TW" altLang="en-US" sz="1400" dirty="0">
              <a:solidFill>
                <a:schemeClr val="tx1"/>
              </a:solidFill>
              <a:effectLst>
                <a:outerShdw blurRad="38100" dist="38100" dir="2700000" algn="tl">
                  <a:srgbClr val="000000">
                    <a:alpha val="43137"/>
                  </a:srgbClr>
                </a:outerShdw>
              </a:effectLst>
            </a:endParaRPr>
          </a:p>
        </p:txBody>
      </p:sp>
      <p:sp>
        <p:nvSpPr>
          <p:cNvPr id="6"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74320" lvl="1">
              <a:buClr>
                <a:srgbClr val="002060"/>
              </a:buClr>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Summary Generation</a:t>
            </a:r>
            <a:endParaRPr lang="en-US" altLang="zh-TW" sz="4400" dirty="0">
              <a:solidFill>
                <a:schemeClr val="tx1"/>
              </a:solidFill>
              <a:latin typeface="Century Schoolbook" pitchFamily="18" charset="0"/>
            </a:endParaRPr>
          </a:p>
          <a:p>
            <a:pPr marL="0" indent="0" algn="l">
              <a:buNone/>
            </a:pP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7" name="矩形 6"/>
          <p:cNvSpPr/>
          <p:nvPr/>
        </p:nvSpPr>
        <p:spPr>
          <a:xfrm>
            <a:off x="475935" y="1174100"/>
            <a:ext cx="8272529" cy="430887"/>
          </a:xfrm>
          <a:prstGeom prst="rect">
            <a:avLst/>
          </a:prstGeom>
        </p:spPr>
        <p:txBody>
          <a:bodyPr wrap="square">
            <a:spAutoFit/>
          </a:bodyPr>
          <a:lstStyle/>
          <a:p>
            <a:pPr marL="342900" indent="-342900">
              <a:buFont typeface="Arial" pitchFamily="34" charset="0"/>
              <a:buChar char="•"/>
            </a:pPr>
            <a:r>
              <a:rPr lang="en-US" altLang="zh-TW" sz="2200" dirty="0">
                <a:latin typeface="Times New Roman" pitchFamily="18" charset="0"/>
                <a:cs typeface="Times New Roman" pitchFamily="18" charset="0"/>
              </a:rPr>
              <a:t>T</a:t>
            </a:r>
            <a:r>
              <a:rPr lang="en-US" altLang="zh-TW" sz="2200" dirty="0" smtClean="0">
                <a:latin typeface="Times New Roman" pitchFamily="18" charset="0"/>
                <a:cs typeface="Times New Roman" pitchFamily="18" charset="0"/>
              </a:rPr>
              <a:t>he </a:t>
            </a:r>
            <a:r>
              <a:rPr lang="en-US" altLang="zh-TW" sz="2200" dirty="0">
                <a:latin typeface="Times New Roman" pitchFamily="18" charset="0"/>
                <a:cs typeface="Times New Roman" pitchFamily="18" charset="0"/>
              </a:rPr>
              <a:t>words in </a:t>
            </a:r>
            <a:r>
              <a:rPr lang="en-US" altLang="zh-TW" sz="2200" dirty="0" smtClean="0">
                <a:latin typeface="Times New Roman" pitchFamily="18" charset="0"/>
                <a:cs typeface="Times New Roman" pitchFamily="18" charset="0"/>
              </a:rPr>
              <a:t>search results </a:t>
            </a:r>
            <a:r>
              <a:rPr lang="en-US" altLang="zh-TW" sz="2200" dirty="0">
                <a:latin typeface="Times New Roman" pitchFamily="18" charset="0"/>
                <a:cs typeface="Times New Roman" pitchFamily="18" charset="0"/>
              </a:rPr>
              <a:t>could be divided into 3 categories:</a:t>
            </a:r>
            <a:endParaRPr lang="zh-TW" altLang="en-US" sz="2200" dirty="0">
              <a:latin typeface="Times New Roman" pitchFamily="18" charset="0"/>
              <a:cs typeface="Times New Roman" pitchFamily="18" charset="0"/>
            </a:endParaRPr>
          </a:p>
        </p:txBody>
      </p:sp>
      <p:sp>
        <p:nvSpPr>
          <p:cNvPr id="20" name="AutoShape 34"/>
          <p:cNvSpPr>
            <a:spLocks noChangeArrowheads="1"/>
          </p:cNvSpPr>
          <p:nvPr/>
        </p:nvSpPr>
        <p:spPr bwMode="gray">
          <a:xfrm>
            <a:off x="539552" y="2315066"/>
            <a:ext cx="2637507" cy="176200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 name="AutoShape 35"/>
          <p:cNvSpPr>
            <a:spLocks noChangeArrowheads="1"/>
          </p:cNvSpPr>
          <p:nvPr/>
        </p:nvSpPr>
        <p:spPr bwMode="gray">
          <a:xfrm>
            <a:off x="539552" y="1919883"/>
            <a:ext cx="2637507" cy="427038"/>
          </a:xfrm>
          <a:prstGeom prst="bevel">
            <a:avLst>
              <a:gd name="adj" fmla="val 3718"/>
            </a:avLst>
          </a:prstGeom>
          <a:solidFill>
            <a:schemeClr val="hlink">
              <a:alpha val="50000"/>
            </a:schemeClr>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 name="AutoShape 36"/>
          <p:cNvSpPr>
            <a:spLocks noChangeArrowheads="1"/>
          </p:cNvSpPr>
          <p:nvPr/>
        </p:nvSpPr>
        <p:spPr bwMode="gray">
          <a:xfrm>
            <a:off x="3179231" y="2315066"/>
            <a:ext cx="2691085" cy="176200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w="9525">
            <a:solidFill>
              <a:srgbClr val="EAEAE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 name="Rectangle 38"/>
          <p:cNvSpPr>
            <a:spLocks noChangeArrowheads="1"/>
          </p:cNvSpPr>
          <p:nvPr/>
        </p:nvSpPr>
        <p:spPr bwMode="gray">
          <a:xfrm>
            <a:off x="611560" y="1978621"/>
            <a:ext cx="24737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i="1" dirty="0"/>
              <a:t>Query Common Words</a:t>
            </a:r>
            <a:endParaRPr lang="en-US" altLang="zh-TW" dirty="0">
              <a:solidFill>
                <a:srgbClr val="1C1C1C"/>
              </a:solidFill>
              <a:ea typeface="新細明體" charset="-120"/>
            </a:endParaRPr>
          </a:p>
        </p:txBody>
      </p:sp>
      <p:sp>
        <p:nvSpPr>
          <p:cNvPr id="24" name="Rectangle 39"/>
          <p:cNvSpPr>
            <a:spLocks noChangeArrowheads="1"/>
          </p:cNvSpPr>
          <p:nvPr/>
        </p:nvSpPr>
        <p:spPr bwMode="gray">
          <a:xfrm>
            <a:off x="3438595" y="1988146"/>
            <a:ext cx="2256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i="1" dirty="0"/>
              <a:t>Query Aspect </a:t>
            </a:r>
            <a:r>
              <a:rPr lang="en-US" altLang="zh-TW" i="1" dirty="0" smtClean="0"/>
              <a:t>Words</a:t>
            </a:r>
            <a:endParaRPr lang="en-US" altLang="zh-TW" dirty="0">
              <a:solidFill>
                <a:srgbClr val="1C1C1C"/>
              </a:solidFill>
              <a:ea typeface="新細明體" charset="-120"/>
            </a:endParaRPr>
          </a:p>
        </p:txBody>
      </p:sp>
      <p:sp>
        <p:nvSpPr>
          <p:cNvPr id="25" name="Rectangle 40"/>
          <p:cNvSpPr>
            <a:spLocks noChangeArrowheads="1"/>
          </p:cNvSpPr>
          <p:nvPr/>
        </p:nvSpPr>
        <p:spPr bwMode="gray">
          <a:xfrm>
            <a:off x="539552" y="2459633"/>
            <a:ext cx="25392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700" dirty="0"/>
              <a:t>O</a:t>
            </a:r>
            <a:r>
              <a:rPr lang="en-US" altLang="zh-TW" sz="1700" dirty="0" smtClean="0"/>
              <a:t>ccur frequently across </a:t>
            </a:r>
            <a:r>
              <a:rPr lang="en-US" altLang="zh-TW" sz="1700" dirty="0"/>
              <a:t>multiple </a:t>
            </a:r>
            <a:r>
              <a:rPr lang="en-US" altLang="zh-TW" sz="1700" dirty="0" smtClean="0"/>
              <a:t>aspects</a:t>
            </a:r>
          </a:p>
          <a:p>
            <a:endParaRPr lang="en-US" altLang="zh-TW" sz="1600" dirty="0" smtClean="0"/>
          </a:p>
          <a:p>
            <a:pPr algn="just"/>
            <a:r>
              <a:rPr lang="en-US" altLang="zh-TW" sz="1700" dirty="0" smtClean="0"/>
              <a:t>“movie</a:t>
            </a:r>
            <a:r>
              <a:rPr lang="en-US" altLang="zh-TW" sz="1700" dirty="0"/>
              <a:t>”, “TV”, “IMDB”</a:t>
            </a:r>
          </a:p>
          <a:p>
            <a:pPr algn="just"/>
            <a:r>
              <a:rPr lang="en-US" altLang="zh-TW" sz="1700" dirty="0"/>
              <a:t>for “Saving Private Ryan</a:t>
            </a:r>
            <a:r>
              <a:rPr lang="en-US" altLang="zh-TW" sz="1700" dirty="0" smtClean="0"/>
              <a:t>”</a:t>
            </a:r>
            <a:endParaRPr lang="en-US" altLang="zh-TW" sz="1700" dirty="0">
              <a:solidFill>
                <a:srgbClr val="1C1C1C"/>
              </a:solidFill>
              <a:ea typeface="新細明體" charset="-120"/>
            </a:endParaRPr>
          </a:p>
        </p:txBody>
      </p:sp>
      <p:sp>
        <p:nvSpPr>
          <p:cNvPr id="26" name="Rectangle 41"/>
          <p:cNvSpPr>
            <a:spLocks noChangeArrowheads="1"/>
          </p:cNvSpPr>
          <p:nvPr/>
        </p:nvSpPr>
        <p:spPr bwMode="gray">
          <a:xfrm>
            <a:off x="3275484" y="2459633"/>
            <a:ext cx="249741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700" dirty="0"/>
              <a:t>P</a:t>
            </a:r>
            <a:r>
              <a:rPr lang="en-US" altLang="zh-TW" sz="1700" dirty="0" smtClean="0"/>
              <a:t>rovide </a:t>
            </a:r>
            <a:r>
              <a:rPr lang="en-US" altLang="zh-TW" sz="1700" dirty="0"/>
              <a:t>information </a:t>
            </a:r>
            <a:r>
              <a:rPr lang="en-US" altLang="zh-TW" sz="1700" dirty="0" smtClean="0"/>
              <a:t>for an aspect</a:t>
            </a:r>
          </a:p>
          <a:p>
            <a:endParaRPr lang="en-US" altLang="zh-TW" sz="1700" dirty="0">
              <a:solidFill>
                <a:srgbClr val="1C1C1C"/>
              </a:solidFill>
              <a:ea typeface="新細明體" charset="-120"/>
            </a:endParaRPr>
          </a:p>
          <a:p>
            <a:pPr algn="just"/>
            <a:r>
              <a:rPr lang="en-US" altLang="zh-TW" sz="1700" dirty="0"/>
              <a:t>“cast”, “list” and “Tom Hanks” for </a:t>
            </a:r>
            <a:r>
              <a:rPr lang="en-US" altLang="zh-TW" sz="1700" dirty="0" smtClean="0"/>
              <a:t>the aspect </a:t>
            </a:r>
            <a:r>
              <a:rPr lang="en-US" altLang="zh-TW" sz="1700" dirty="0"/>
              <a:t>“actors”</a:t>
            </a:r>
            <a:endParaRPr lang="en-US" altLang="zh-TW" sz="1700" dirty="0">
              <a:solidFill>
                <a:srgbClr val="1C1C1C"/>
              </a:solidFill>
              <a:ea typeface="新細明體" charset="-120"/>
            </a:endParaRPr>
          </a:p>
        </p:txBody>
      </p:sp>
      <p:sp>
        <p:nvSpPr>
          <p:cNvPr id="27" name="AutoShape 42"/>
          <p:cNvSpPr>
            <a:spLocks noChangeArrowheads="1"/>
          </p:cNvSpPr>
          <p:nvPr/>
        </p:nvSpPr>
        <p:spPr bwMode="gray">
          <a:xfrm>
            <a:off x="5868144" y="2323524"/>
            <a:ext cx="2664296" cy="176200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 name="AutoShape 43"/>
          <p:cNvSpPr>
            <a:spLocks noChangeArrowheads="1"/>
          </p:cNvSpPr>
          <p:nvPr/>
        </p:nvSpPr>
        <p:spPr bwMode="gray">
          <a:xfrm>
            <a:off x="5868144" y="1929408"/>
            <a:ext cx="2664296" cy="427038"/>
          </a:xfrm>
          <a:prstGeom prst="bevel">
            <a:avLst>
              <a:gd name="adj" fmla="val 3718"/>
            </a:avLst>
          </a:prstGeom>
          <a:solidFill>
            <a:schemeClr val="accent1">
              <a:alpha val="50000"/>
            </a:schemeClr>
          </a:solidFill>
          <a:ln>
            <a:noFill/>
          </a:ln>
          <a:effectLst/>
          <a:extLs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 name="Rectangle 44"/>
          <p:cNvSpPr>
            <a:spLocks noChangeArrowheads="1"/>
          </p:cNvSpPr>
          <p:nvPr/>
        </p:nvSpPr>
        <p:spPr bwMode="gray">
          <a:xfrm>
            <a:off x="5785628" y="1984971"/>
            <a:ext cx="28296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i="1" dirty="0"/>
              <a:t>Global Background Words</a:t>
            </a:r>
            <a:endParaRPr lang="en-US" altLang="zh-TW" dirty="0">
              <a:solidFill>
                <a:srgbClr val="1C1C1C"/>
              </a:solidFill>
              <a:ea typeface="新細明體" charset="-120"/>
            </a:endParaRPr>
          </a:p>
        </p:txBody>
      </p:sp>
      <p:sp>
        <p:nvSpPr>
          <p:cNvPr id="30" name="Rectangle 45"/>
          <p:cNvSpPr>
            <a:spLocks noChangeArrowheads="1"/>
          </p:cNvSpPr>
          <p:nvPr/>
        </p:nvSpPr>
        <p:spPr bwMode="gray">
          <a:xfrm>
            <a:off x="5870316" y="2456458"/>
            <a:ext cx="26621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700" dirty="0" smtClean="0"/>
              <a:t>Distribute heavily on </a:t>
            </a:r>
            <a:r>
              <a:rPr lang="en-US" altLang="zh-TW" sz="1700" dirty="0"/>
              <a:t>the </a:t>
            </a:r>
            <a:r>
              <a:rPr lang="en-US" altLang="zh-TW" sz="1700" dirty="0" smtClean="0"/>
              <a:t> </a:t>
            </a:r>
          </a:p>
          <a:p>
            <a:r>
              <a:rPr lang="en-US" altLang="zh-TW" sz="1700" dirty="0" smtClean="0"/>
              <a:t>Web</a:t>
            </a:r>
          </a:p>
          <a:p>
            <a:endParaRPr lang="en-US" altLang="zh-TW" sz="1600" dirty="0">
              <a:solidFill>
                <a:srgbClr val="1C1C1C"/>
              </a:solidFill>
              <a:ea typeface="新細明體" charset="-120"/>
            </a:endParaRPr>
          </a:p>
          <a:p>
            <a:pPr algn="ctr"/>
            <a:endParaRPr lang="en-US" altLang="zh-TW" sz="1700" dirty="0" smtClean="0"/>
          </a:p>
          <a:p>
            <a:pPr algn="ctr"/>
            <a:r>
              <a:rPr lang="en-US" altLang="zh-TW" sz="1700" dirty="0" smtClean="0"/>
              <a:t>Stop </a:t>
            </a:r>
            <a:r>
              <a:rPr lang="en-US" altLang="zh-TW" sz="1700" dirty="0"/>
              <a:t>words </a:t>
            </a:r>
            <a:r>
              <a:rPr lang="en-US" altLang="zh-TW" sz="1700" dirty="0" smtClean="0"/>
              <a:t> </a:t>
            </a:r>
          </a:p>
        </p:txBody>
      </p:sp>
      <p:sp>
        <p:nvSpPr>
          <p:cNvPr id="31" name="Freeform 46"/>
          <p:cNvSpPr>
            <a:spLocks/>
          </p:cNvSpPr>
          <p:nvPr/>
        </p:nvSpPr>
        <p:spPr bwMode="gray">
          <a:xfrm>
            <a:off x="539552" y="1700808"/>
            <a:ext cx="7992888" cy="219075"/>
          </a:xfrm>
          <a:custGeom>
            <a:avLst/>
            <a:gdLst>
              <a:gd name="T0" fmla="*/ 0 w 3984"/>
              <a:gd name="T1" fmla="*/ 144 h 144"/>
              <a:gd name="T2" fmla="*/ 624 w 3984"/>
              <a:gd name="T3" fmla="*/ 0 h 144"/>
              <a:gd name="T4" fmla="*/ 3529 w 3984"/>
              <a:gd name="T5" fmla="*/ 0 h 144"/>
              <a:gd name="T6" fmla="*/ 3984 w 3984"/>
              <a:gd name="T7" fmla="*/ 144 h 144"/>
              <a:gd name="T8" fmla="*/ 0 w 3984"/>
              <a:gd name="T9" fmla="*/ 144 h 144"/>
            </a:gdLst>
            <a:ahLst/>
            <a:cxnLst>
              <a:cxn ang="0">
                <a:pos x="T0" y="T1"/>
              </a:cxn>
              <a:cxn ang="0">
                <a:pos x="T2" y="T3"/>
              </a:cxn>
              <a:cxn ang="0">
                <a:pos x="T4" y="T5"/>
              </a:cxn>
              <a:cxn ang="0">
                <a:pos x="T6" y="T7"/>
              </a:cxn>
              <a:cxn ang="0">
                <a:pos x="T8" y="T9"/>
              </a:cxn>
            </a:cxnLst>
            <a:rect l="0" t="0" r="r" b="b"/>
            <a:pathLst>
              <a:path w="3984" h="144">
                <a:moveTo>
                  <a:pt x="0" y="144"/>
                </a:moveTo>
                <a:lnTo>
                  <a:pt x="624" y="0"/>
                </a:lnTo>
                <a:lnTo>
                  <a:pt x="3529" y="0"/>
                </a:lnTo>
                <a:lnTo>
                  <a:pt x="3984" y="144"/>
                </a:lnTo>
                <a:lnTo>
                  <a:pt x="0" y="144"/>
                </a:lnTo>
                <a:close/>
              </a:path>
            </a:pathLst>
          </a:custGeom>
          <a:ln/>
        </p:spPr>
        <p:style>
          <a:lnRef idx="1">
            <a:schemeClr val="dk1"/>
          </a:lnRef>
          <a:fillRef idx="2">
            <a:schemeClr val="dk1"/>
          </a:fillRef>
          <a:effectRef idx="1">
            <a:schemeClr val="dk1"/>
          </a:effectRef>
          <a:fontRef idx="minor">
            <a:schemeClr val="dk1"/>
          </a:fontRef>
        </p:style>
        <p:txBody>
          <a:bodyPr/>
          <a:lstStyle/>
          <a:p>
            <a:endParaRPr lang="zh-TW" altLang="en-US"/>
          </a:p>
        </p:txBody>
      </p:sp>
      <p:sp>
        <p:nvSpPr>
          <p:cNvPr id="32" name="Line 47"/>
          <p:cNvSpPr>
            <a:spLocks noChangeShapeType="1"/>
          </p:cNvSpPr>
          <p:nvPr/>
        </p:nvSpPr>
        <p:spPr bwMode="gray">
          <a:xfrm flipV="1">
            <a:off x="3160539" y="1692870"/>
            <a:ext cx="187325" cy="206375"/>
          </a:xfrm>
          <a:prstGeom prst="line">
            <a:avLst/>
          </a:prstGeom>
          <a:noFill/>
          <a:ln w="9525">
            <a:solidFill>
              <a:schemeClr val="bg1"/>
            </a:solidFill>
            <a:round/>
            <a:headEnd/>
            <a:tailEnd/>
          </a:ln>
          <a:effectLst>
            <a:outerShdw dist="28398" dir="9206097"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zh-TW" altLang="en-US"/>
          </a:p>
        </p:txBody>
      </p:sp>
      <p:sp>
        <p:nvSpPr>
          <p:cNvPr id="33" name="Line 48"/>
          <p:cNvSpPr>
            <a:spLocks noChangeShapeType="1"/>
          </p:cNvSpPr>
          <p:nvPr/>
        </p:nvSpPr>
        <p:spPr bwMode="gray">
          <a:xfrm flipH="1" flipV="1">
            <a:off x="5677644" y="1697633"/>
            <a:ext cx="190500" cy="222250"/>
          </a:xfrm>
          <a:prstGeom prst="line">
            <a:avLst/>
          </a:prstGeom>
          <a:noFill/>
          <a:ln w="9525">
            <a:solidFill>
              <a:schemeClr val="bg1"/>
            </a:solidFill>
            <a:round/>
            <a:headEnd/>
            <a:tailEnd/>
          </a:ln>
          <a:effectLst>
            <a:outerShdw dist="12700" dir="108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zh-TW" altLang="en-US"/>
          </a:p>
        </p:txBody>
      </p:sp>
      <p:cxnSp>
        <p:nvCxnSpPr>
          <p:cNvPr id="36" name="直線接點 35"/>
          <p:cNvCxnSpPr>
            <a:stCxn id="25" idx="1"/>
          </p:cNvCxnSpPr>
          <p:nvPr/>
        </p:nvCxnSpPr>
        <p:spPr>
          <a:xfrm flipV="1">
            <a:off x="539552" y="3152130"/>
            <a:ext cx="7920880" cy="1"/>
          </a:xfrm>
          <a:prstGeom prst="line">
            <a:avLst/>
          </a:prstGeom>
        </p:spPr>
        <p:style>
          <a:lnRef idx="3">
            <a:schemeClr val="accent1"/>
          </a:lnRef>
          <a:fillRef idx="0">
            <a:schemeClr val="accent1"/>
          </a:fillRef>
          <a:effectRef idx="2">
            <a:schemeClr val="accent1"/>
          </a:effectRef>
          <a:fontRef idx="minor">
            <a:schemeClr val="tx1"/>
          </a:fontRef>
        </p:style>
      </p:cxnSp>
      <p:sp>
        <p:nvSpPr>
          <p:cNvPr id="2" name="向下箭號 1"/>
          <p:cNvSpPr/>
          <p:nvPr/>
        </p:nvSpPr>
        <p:spPr>
          <a:xfrm>
            <a:off x="4111958" y="4201670"/>
            <a:ext cx="776067" cy="59548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a:p>
        </p:txBody>
      </p:sp>
      <p:sp>
        <p:nvSpPr>
          <p:cNvPr id="3" name="圓柱 2"/>
          <p:cNvSpPr/>
          <p:nvPr/>
        </p:nvSpPr>
        <p:spPr>
          <a:xfrm>
            <a:off x="1115616" y="5021213"/>
            <a:ext cx="1584176" cy="936104"/>
          </a:xfrm>
          <a:prstGeom prst="can">
            <a:avLst/>
          </a:prstGeom>
          <a:noFill/>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34" name="圓柱 33"/>
          <p:cNvSpPr/>
          <p:nvPr/>
        </p:nvSpPr>
        <p:spPr>
          <a:xfrm>
            <a:off x="3707904" y="5013176"/>
            <a:ext cx="1584176" cy="936104"/>
          </a:xfrm>
          <a:prstGeom prst="can">
            <a:avLst/>
          </a:prstGeom>
          <a:noFill/>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35" name="圓柱 34"/>
          <p:cNvSpPr/>
          <p:nvPr/>
        </p:nvSpPr>
        <p:spPr>
          <a:xfrm>
            <a:off x="6300192" y="5013176"/>
            <a:ext cx="1584176" cy="936104"/>
          </a:xfrm>
          <a:prstGeom prst="can">
            <a:avLst/>
          </a:prstGeom>
          <a:noFill/>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4" name="文字方塊 3"/>
          <p:cNvSpPr txBox="1"/>
          <p:nvPr/>
        </p:nvSpPr>
        <p:spPr>
          <a:xfrm>
            <a:off x="1691680" y="5373216"/>
            <a:ext cx="444352" cy="430887"/>
          </a:xfrm>
          <a:prstGeom prst="rect">
            <a:avLst/>
          </a:prstGeom>
          <a:noFill/>
        </p:spPr>
        <p:txBody>
          <a:bodyPr wrap="none" rtlCol="0">
            <a:spAutoFit/>
          </a:bodyPr>
          <a:lstStyle/>
          <a:p>
            <a:r>
              <a:rPr lang="el-GR" altLang="zh-TW" sz="2200" dirty="0" smtClean="0"/>
              <a:t>θ</a:t>
            </a:r>
            <a:r>
              <a:rPr lang="en-US" altLang="zh-TW" sz="2200" baseline="-25000" dirty="0" smtClean="0"/>
              <a:t>B</a:t>
            </a:r>
            <a:endParaRPr lang="zh-TW" altLang="zh-TW" sz="2200" dirty="0"/>
          </a:p>
        </p:txBody>
      </p:sp>
      <p:sp>
        <p:nvSpPr>
          <p:cNvPr id="37" name="文字方塊 36"/>
          <p:cNvSpPr txBox="1"/>
          <p:nvPr/>
        </p:nvSpPr>
        <p:spPr>
          <a:xfrm>
            <a:off x="4283426" y="5373216"/>
            <a:ext cx="433132" cy="430887"/>
          </a:xfrm>
          <a:prstGeom prst="rect">
            <a:avLst/>
          </a:prstGeom>
          <a:noFill/>
        </p:spPr>
        <p:txBody>
          <a:bodyPr wrap="none" rtlCol="0">
            <a:spAutoFit/>
          </a:bodyPr>
          <a:lstStyle/>
          <a:p>
            <a:r>
              <a:rPr lang="el-GR" altLang="zh-TW" sz="2200" dirty="0"/>
              <a:t>θ</a:t>
            </a:r>
            <a:r>
              <a:rPr lang="en-US" altLang="zh-TW" sz="2200" baseline="-25000" dirty="0" smtClean="0"/>
              <a:t>k</a:t>
            </a:r>
            <a:endParaRPr lang="zh-TW" altLang="zh-TW" sz="2200" dirty="0"/>
          </a:p>
        </p:txBody>
      </p:sp>
      <p:sp>
        <p:nvSpPr>
          <p:cNvPr id="38" name="文字方塊 37"/>
          <p:cNvSpPr txBox="1"/>
          <p:nvPr/>
        </p:nvSpPr>
        <p:spPr>
          <a:xfrm>
            <a:off x="6947180" y="5373216"/>
            <a:ext cx="465192" cy="430887"/>
          </a:xfrm>
          <a:prstGeom prst="rect">
            <a:avLst/>
          </a:prstGeom>
          <a:noFill/>
        </p:spPr>
        <p:txBody>
          <a:bodyPr wrap="none" rtlCol="0">
            <a:spAutoFit/>
          </a:bodyPr>
          <a:lstStyle/>
          <a:p>
            <a:r>
              <a:rPr lang="el-GR" altLang="zh-TW" sz="2200" dirty="0" smtClean="0"/>
              <a:t>θ</a:t>
            </a:r>
            <a:r>
              <a:rPr lang="en-US" altLang="zh-TW" sz="2200" baseline="-25000" dirty="0" smtClean="0"/>
              <a:t>G</a:t>
            </a:r>
            <a:endParaRPr lang="zh-TW" altLang="zh-TW" sz="2200" dirty="0"/>
          </a:p>
        </p:txBody>
      </p:sp>
      <p:sp>
        <p:nvSpPr>
          <p:cNvPr id="8" name="矩形 7"/>
          <p:cNvSpPr/>
          <p:nvPr/>
        </p:nvSpPr>
        <p:spPr>
          <a:xfrm>
            <a:off x="4839995" y="4222249"/>
            <a:ext cx="2108269" cy="43088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TW" sz="2200" b="1" cap="none" spc="0" dirty="0" smtClean="0">
                <a:ln>
                  <a:solidFill>
                    <a:schemeClr val="tx1"/>
                  </a:solidFill>
                  <a:prstDash val="solid"/>
                </a:ln>
                <a:solidFill>
                  <a:srgbClr val="002060"/>
                </a:solidFill>
                <a:effectLst/>
              </a:rPr>
              <a:t>Building Model</a:t>
            </a:r>
            <a:endParaRPr lang="zh-TW" altLang="en-US" sz="2200" b="1" cap="none" spc="0" dirty="0">
              <a:ln>
                <a:solidFill>
                  <a:schemeClr val="tx1"/>
                </a:solidFill>
                <a:prstDash val="solid"/>
              </a:ln>
              <a:solidFill>
                <a:srgbClr val="002060"/>
              </a:solidFill>
              <a:effectLst/>
            </a:endParaRPr>
          </a:p>
        </p:txBody>
      </p:sp>
    </p:spTree>
    <p:extLst>
      <p:ext uri="{BB962C8B-B14F-4D97-AF65-F5344CB8AC3E}">
        <p14:creationId xmlns:p14="http://schemas.microsoft.com/office/powerpoint/2010/main" val="22344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arn(inVertical)">
                                      <p:cBhvr>
                                        <p:cTn id="34" dur="500"/>
                                        <p:tgtEl>
                                          <p:spTgt spid="3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barn(inVertical)">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2" grpId="0" animBg="1"/>
      <p:bldP spid="3" grpId="0" animBg="1"/>
      <p:bldP spid="34" grpId="0" animBg="1"/>
      <p:bldP spid="35" grpId="0" animBg="1"/>
      <p:bldP spid="4" grpId="0"/>
      <p:bldP spid="37" grpId="0"/>
      <p:bldP spid="38"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14</a:t>
            </a:fld>
            <a:endParaRPr lang="zh-TW" altLang="en-US" sz="1400" dirty="0">
              <a:solidFill>
                <a:schemeClr val="tx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533230"/>
            <a:ext cx="39528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815" y="4503018"/>
            <a:ext cx="38576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54" y="3271639"/>
            <a:ext cx="4743450" cy="733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74320" lvl="1">
              <a:buClr>
                <a:srgbClr val="002060"/>
              </a:buClr>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Summary Generation</a:t>
            </a:r>
            <a:endParaRPr lang="en-US" altLang="zh-TW" sz="4400" dirty="0">
              <a:solidFill>
                <a:schemeClr val="tx1"/>
              </a:solidFill>
              <a:latin typeface="Century Schoolbook" pitchFamily="18" charset="0"/>
            </a:endParaRPr>
          </a:p>
          <a:p>
            <a:pPr marL="0" indent="0" algn="l">
              <a:buNone/>
            </a:pP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13" name="矩形 12"/>
          <p:cNvSpPr/>
          <p:nvPr/>
        </p:nvSpPr>
        <p:spPr>
          <a:xfrm>
            <a:off x="475935" y="1174100"/>
            <a:ext cx="8272529" cy="1785104"/>
          </a:xfrm>
          <a:prstGeom prst="rect">
            <a:avLst/>
          </a:prstGeom>
        </p:spPr>
        <p:txBody>
          <a:bodyPr wrap="square">
            <a:spAutoFit/>
          </a:bodyPr>
          <a:lstStyle/>
          <a:p>
            <a:r>
              <a:rPr lang="en-US" altLang="zh-TW" sz="2200" dirty="0" smtClean="0">
                <a:latin typeface="Times New Roman" pitchFamily="18" charset="0"/>
                <a:cs typeface="Times New Roman" pitchFamily="18" charset="0"/>
              </a:rPr>
              <a:t>The </a:t>
            </a:r>
            <a:r>
              <a:rPr lang="en-US" altLang="zh-TW" sz="2200" dirty="0">
                <a:latin typeface="Times New Roman" pitchFamily="18" charset="0"/>
                <a:cs typeface="Times New Roman" pitchFamily="18" charset="0"/>
              </a:rPr>
              <a:t>generative process could be seen as 2 steps</a:t>
            </a:r>
            <a:r>
              <a:rPr lang="en-US" altLang="zh-TW" sz="2200" dirty="0" smtClean="0">
                <a:latin typeface="Times New Roman" pitchFamily="18" charset="0"/>
                <a:cs typeface="Times New Roman" pitchFamily="18" charset="0"/>
              </a:rPr>
              <a:t>:</a:t>
            </a:r>
          </a:p>
          <a:p>
            <a:r>
              <a:rPr lang="en-US" altLang="zh-TW" sz="2200" dirty="0" smtClean="0">
                <a:latin typeface="Times New Roman" pitchFamily="18" charset="0"/>
                <a:cs typeface="Times New Roman" pitchFamily="18" charset="0"/>
              </a:rPr>
              <a:t> </a:t>
            </a:r>
            <a:endParaRPr lang="en-US" altLang="zh-TW" sz="2200" dirty="0">
              <a:latin typeface="Times New Roman" pitchFamily="18" charset="0"/>
              <a:cs typeface="Times New Roman" pitchFamily="18" charset="0"/>
            </a:endParaRPr>
          </a:p>
          <a:p>
            <a:pPr marL="457200" indent="-457200">
              <a:buAutoNum type="arabicPeriod"/>
            </a:pPr>
            <a:r>
              <a:rPr lang="en-US" altLang="zh-TW" sz="2200" dirty="0" smtClean="0">
                <a:latin typeface="Times New Roman" pitchFamily="18" charset="0"/>
                <a:cs typeface="Times New Roman" pitchFamily="18" charset="0"/>
              </a:rPr>
              <a:t>Decide</a:t>
            </a:r>
            <a:r>
              <a:rPr lang="zh-TW" altLang="en-US" sz="2200" dirty="0" smtClean="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whether </a:t>
            </a:r>
            <a:r>
              <a:rPr lang="en-US" altLang="zh-TW" sz="2200" dirty="0">
                <a:latin typeface="Times New Roman" pitchFamily="18" charset="0"/>
                <a:cs typeface="Times New Roman" pitchFamily="18" charset="0"/>
              </a:rPr>
              <a:t>this word is from </a:t>
            </a:r>
            <a:r>
              <a:rPr lang="el-GR" altLang="zh-TW" sz="2200" dirty="0"/>
              <a:t>θ</a:t>
            </a:r>
            <a:r>
              <a:rPr lang="en-US" altLang="zh-TW" sz="2200" baseline="-25000" dirty="0" smtClean="0"/>
              <a:t>G</a:t>
            </a:r>
            <a:endParaRPr lang="en-US" altLang="zh-TW" sz="2200" dirty="0" smtClean="0">
              <a:latin typeface="Times New Roman" pitchFamily="18" charset="0"/>
              <a:cs typeface="Times New Roman" pitchFamily="18" charset="0"/>
            </a:endParaRPr>
          </a:p>
          <a:p>
            <a:pPr marL="457200" indent="-457200">
              <a:buAutoNum type="arabicPeriod"/>
            </a:pPr>
            <a:r>
              <a:rPr lang="en-US" altLang="zh-TW" sz="2200" dirty="0">
                <a:latin typeface="Times New Roman" pitchFamily="18" charset="0"/>
                <a:cs typeface="Times New Roman" pitchFamily="18" charset="0"/>
              </a:rPr>
              <a:t>T</a:t>
            </a:r>
            <a:r>
              <a:rPr lang="en-US" altLang="zh-TW" sz="2200" dirty="0" smtClean="0">
                <a:latin typeface="Times New Roman" pitchFamily="18" charset="0"/>
                <a:cs typeface="Times New Roman" pitchFamily="18" charset="0"/>
              </a:rPr>
              <a:t>hen </a:t>
            </a:r>
            <a:r>
              <a:rPr lang="en-US" altLang="zh-TW" sz="2200" dirty="0">
                <a:latin typeface="Times New Roman" pitchFamily="18" charset="0"/>
                <a:cs typeface="Times New Roman" pitchFamily="18" charset="0"/>
              </a:rPr>
              <a:t>decide it </a:t>
            </a:r>
            <a:r>
              <a:rPr lang="en-US" altLang="zh-TW" sz="2200" dirty="0" smtClean="0">
                <a:latin typeface="Times New Roman" pitchFamily="18" charset="0"/>
                <a:cs typeface="Times New Roman" pitchFamily="18" charset="0"/>
              </a:rPr>
              <a:t>comes</a:t>
            </a:r>
            <a:r>
              <a:rPr lang="zh-TW" altLang="en-US" sz="2200" dirty="0" smtClean="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from </a:t>
            </a:r>
            <a:r>
              <a:rPr lang="el-GR" altLang="zh-TW" sz="2200" dirty="0" smtClean="0"/>
              <a:t>θ</a:t>
            </a:r>
            <a:r>
              <a:rPr lang="en-US" altLang="zh-TW" sz="2200" baseline="-25000" dirty="0" smtClean="0"/>
              <a:t>B</a:t>
            </a:r>
            <a:r>
              <a:rPr lang="en-US" altLang="zh-TW" sz="2200" i="1" dirty="0" smtClean="0">
                <a:latin typeface="Times New Roman" pitchFamily="18" charset="0"/>
                <a:cs typeface="Times New Roman" pitchFamily="18" charset="0"/>
              </a:rPr>
              <a:t> </a:t>
            </a:r>
            <a:r>
              <a:rPr lang="en-US" altLang="zh-TW" sz="2200" dirty="0">
                <a:latin typeface="Times New Roman" pitchFamily="18" charset="0"/>
                <a:cs typeface="Times New Roman" pitchFamily="18" charset="0"/>
              </a:rPr>
              <a:t>or </a:t>
            </a:r>
            <a:r>
              <a:rPr lang="el-GR" altLang="zh-TW" sz="2200" dirty="0" smtClean="0"/>
              <a:t>θ</a:t>
            </a:r>
            <a:r>
              <a:rPr lang="en-US" altLang="zh-TW" sz="2200" baseline="-25000" dirty="0" smtClean="0"/>
              <a:t>k</a:t>
            </a:r>
            <a:r>
              <a:rPr lang="en-US" altLang="zh-TW" sz="2200" dirty="0" smtClean="0">
                <a:latin typeface="Times New Roman" pitchFamily="18" charset="0"/>
                <a:cs typeface="Times New Roman" pitchFamily="18" charset="0"/>
              </a:rPr>
              <a:t>.</a:t>
            </a:r>
            <a:endParaRPr lang="zh-TW" altLang="en-US" sz="2200" dirty="0">
              <a:latin typeface="Times New Roman" pitchFamily="18" charset="0"/>
              <a:cs typeface="Times New Roman" pitchFamily="18" charset="0"/>
            </a:endParaRPr>
          </a:p>
          <a:p>
            <a:pPr marL="342900" indent="-342900">
              <a:buFont typeface="Arial" pitchFamily="34" charset="0"/>
              <a:buChar char="•"/>
            </a:pPr>
            <a:endParaRPr lang="en-US" altLang="zh-TW" sz="2200" dirty="0" smtClean="0">
              <a:latin typeface="Times New Roman" pitchFamily="18" charset="0"/>
              <a:cs typeface="Times New Roman" pitchFamily="18" charset="0"/>
            </a:endParaRPr>
          </a:p>
        </p:txBody>
      </p:sp>
      <p:sp>
        <p:nvSpPr>
          <p:cNvPr id="11" name="矩形 10"/>
          <p:cNvSpPr/>
          <p:nvPr/>
        </p:nvSpPr>
        <p:spPr>
          <a:xfrm>
            <a:off x="475934" y="2739692"/>
            <a:ext cx="6976385" cy="369332"/>
          </a:xfrm>
          <a:prstGeom prst="rect">
            <a:avLst/>
          </a:prstGeom>
        </p:spPr>
        <p:txBody>
          <a:bodyPr wrap="square">
            <a:spAutoFit/>
          </a:bodyPr>
          <a:lstStyle/>
          <a:p>
            <a:r>
              <a:rPr lang="en-US" altLang="zh-TW" b="1" dirty="0"/>
              <a:t>maximizing the log-likelihood of the collection </a:t>
            </a:r>
            <a:r>
              <a:rPr lang="en-US" altLang="zh-TW" b="1" dirty="0" err="1"/>
              <a:t>C</a:t>
            </a:r>
            <a:r>
              <a:rPr lang="en-US" altLang="zh-TW" b="1" baseline="-25000" dirty="0" err="1"/>
              <a:t>Q+Ak</a:t>
            </a:r>
            <a:endParaRPr lang="zh-TW" altLang="en-US" b="1" dirty="0"/>
          </a:p>
        </p:txBody>
      </p:sp>
      <p:cxnSp>
        <p:nvCxnSpPr>
          <p:cNvPr id="14" name="直線單箭頭接點 13"/>
          <p:cNvCxnSpPr/>
          <p:nvPr/>
        </p:nvCxnSpPr>
        <p:spPr>
          <a:xfrm flipV="1">
            <a:off x="963160" y="4503018"/>
            <a:ext cx="360040" cy="5894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38"/>
          <p:cNvSpPr>
            <a:spLocks noChangeArrowheads="1"/>
          </p:cNvSpPr>
          <p:nvPr/>
        </p:nvSpPr>
        <p:spPr bwMode="gray">
          <a:xfrm>
            <a:off x="3964126" y="5075892"/>
            <a:ext cx="2473754"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i="1" dirty="0"/>
              <a:t>Query Common Words</a:t>
            </a:r>
            <a:endParaRPr lang="en-US" altLang="zh-TW" dirty="0">
              <a:solidFill>
                <a:srgbClr val="1C1C1C"/>
              </a:solidFill>
              <a:ea typeface="新細明體" charset="-120"/>
            </a:endParaRPr>
          </a:p>
        </p:txBody>
      </p:sp>
      <p:sp>
        <p:nvSpPr>
          <p:cNvPr id="15" name="Rectangle 39"/>
          <p:cNvSpPr>
            <a:spLocks noChangeArrowheads="1"/>
          </p:cNvSpPr>
          <p:nvPr/>
        </p:nvSpPr>
        <p:spPr bwMode="gray">
          <a:xfrm>
            <a:off x="6796414" y="5075892"/>
            <a:ext cx="2256772"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i="1" dirty="0"/>
              <a:t>Query Aspect </a:t>
            </a:r>
            <a:r>
              <a:rPr lang="en-US" altLang="zh-TW" i="1" dirty="0" smtClean="0"/>
              <a:t>Words</a:t>
            </a:r>
            <a:endParaRPr lang="en-US" altLang="zh-TW" dirty="0">
              <a:solidFill>
                <a:srgbClr val="1C1C1C"/>
              </a:solidFill>
              <a:ea typeface="新細明體" charset="-120"/>
            </a:endParaRPr>
          </a:p>
        </p:txBody>
      </p:sp>
      <p:sp>
        <p:nvSpPr>
          <p:cNvPr id="16" name="Rectangle 44"/>
          <p:cNvSpPr>
            <a:spLocks noChangeArrowheads="1"/>
          </p:cNvSpPr>
          <p:nvPr/>
        </p:nvSpPr>
        <p:spPr bwMode="gray">
          <a:xfrm>
            <a:off x="838104" y="5075892"/>
            <a:ext cx="2829621" cy="369332"/>
          </a:xfrm>
          <a:prstGeom prst="rect">
            <a:avLst/>
          </a:prstGeom>
          <a:noFill/>
          <a:ln w="9525" algn="ctr">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i="1" dirty="0"/>
              <a:t>Global Background Words</a:t>
            </a:r>
            <a:endParaRPr lang="en-US" altLang="zh-TW" dirty="0">
              <a:solidFill>
                <a:srgbClr val="1C1C1C"/>
              </a:solidFill>
              <a:ea typeface="新細明體" charset="-120"/>
            </a:endParaRPr>
          </a:p>
        </p:txBody>
      </p:sp>
    </p:spTree>
    <p:extLst>
      <p:ext uri="{BB962C8B-B14F-4D97-AF65-F5344CB8AC3E}">
        <p14:creationId xmlns:p14="http://schemas.microsoft.com/office/powerpoint/2010/main" val="8782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412776"/>
            <a:ext cx="1368152" cy="576064"/>
          </a:xfrm>
          <a:prstGeom prst="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smtClean="0"/>
              <a:t>Term 1 (t</a:t>
            </a:r>
            <a:r>
              <a:rPr lang="en-US" altLang="zh-TW" baseline="-25000" dirty="0" smtClean="0"/>
              <a:t>1</a:t>
            </a:r>
            <a:r>
              <a:rPr lang="en-US" altLang="zh-TW" dirty="0" smtClean="0"/>
              <a:t>)</a:t>
            </a:r>
            <a:endParaRPr lang="zh-TW" altLang="en-US" dirty="0"/>
          </a:p>
        </p:txBody>
      </p:sp>
      <p:sp>
        <p:nvSpPr>
          <p:cNvPr id="6" name="矩形 5"/>
          <p:cNvSpPr/>
          <p:nvPr/>
        </p:nvSpPr>
        <p:spPr>
          <a:xfrm>
            <a:off x="179512" y="2132856"/>
            <a:ext cx="1368152" cy="576064"/>
          </a:xfrm>
          <a:prstGeom prst="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smtClean="0"/>
              <a:t>Term 2 (t</a:t>
            </a:r>
            <a:r>
              <a:rPr lang="en-US" altLang="zh-TW" baseline="-25000" dirty="0" smtClean="0"/>
              <a:t>2</a:t>
            </a:r>
            <a:r>
              <a:rPr lang="en-US" altLang="zh-TW" dirty="0" smtClean="0"/>
              <a:t>)</a:t>
            </a:r>
            <a:endParaRPr lang="zh-TW" altLang="en-US" dirty="0"/>
          </a:p>
        </p:txBody>
      </p:sp>
      <p:sp>
        <p:nvSpPr>
          <p:cNvPr id="7" name="矩形 6"/>
          <p:cNvSpPr/>
          <p:nvPr/>
        </p:nvSpPr>
        <p:spPr>
          <a:xfrm>
            <a:off x="179512" y="2852936"/>
            <a:ext cx="1368152" cy="576064"/>
          </a:xfrm>
          <a:prstGeom prst="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smtClean="0"/>
              <a:t>Term 3 (</a:t>
            </a:r>
            <a:r>
              <a:rPr lang="en-US" altLang="zh-TW" dirty="0"/>
              <a:t>t</a:t>
            </a:r>
            <a:r>
              <a:rPr lang="en-US" altLang="zh-TW" baseline="-25000" dirty="0" smtClean="0"/>
              <a:t>3</a:t>
            </a:r>
            <a:r>
              <a:rPr lang="en-US" altLang="zh-TW" dirty="0" smtClean="0"/>
              <a:t>)</a:t>
            </a:r>
            <a:endParaRPr lang="zh-TW" altLang="en-US" dirty="0"/>
          </a:p>
        </p:txBody>
      </p:sp>
      <p:graphicFrame>
        <p:nvGraphicFramePr>
          <p:cNvPr id="8" name="表格 7"/>
          <p:cNvGraphicFramePr>
            <a:graphicFrameLocks noGrp="1"/>
          </p:cNvGraphicFramePr>
          <p:nvPr>
            <p:extLst>
              <p:ext uri="{D42A27DB-BD31-4B8C-83A1-F6EECF244321}">
                <p14:modId xmlns:p14="http://schemas.microsoft.com/office/powerpoint/2010/main" val="3453527302"/>
              </p:ext>
            </p:extLst>
          </p:nvPr>
        </p:nvGraphicFramePr>
        <p:xfrm>
          <a:off x="1691680" y="824508"/>
          <a:ext cx="7344000" cy="2604492"/>
        </p:xfrm>
        <a:graphic>
          <a:graphicData uri="http://schemas.openxmlformats.org/drawingml/2006/table">
            <a:tbl>
              <a:tblPr firstRow="1" bandRow="1">
                <a:tableStyleId>{5940675A-B579-460E-94D1-54222C63F5DA}</a:tableStyleId>
              </a:tblPr>
              <a:tblGrid>
                <a:gridCol w="1468800"/>
                <a:gridCol w="1468800"/>
                <a:gridCol w="1468800"/>
                <a:gridCol w="1468800"/>
                <a:gridCol w="1468800"/>
              </a:tblGrid>
              <a:tr h="370840">
                <a:tc>
                  <a:txBody>
                    <a:bodyPr/>
                    <a:lstStyle/>
                    <a:p>
                      <a:r>
                        <a:rPr lang="en-US" altLang="zh-TW" dirty="0" smtClean="0"/>
                        <a:t>Document 1</a:t>
                      </a:r>
                    </a:p>
                    <a:p>
                      <a:pPr algn="ctr"/>
                      <a:r>
                        <a:rPr lang="en-US" altLang="zh-TW" dirty="0" smtClean="0"/>
                        <a:t>(d1)</a:t>
                      </a:r>
                    </a:p>
                  </a:txBody>
                  <a:tcPr/>
                </a:tc>
                <a:tc>
                  <a:txBody>
                    <a:bodyPr/>
                    <a:lstStyle/>
                    <a:p>
                      <a:r>
                        <a:rPr lang="en-US" altLang="zh-TW" dirty="0" smtClean="0"/>
                        <a:t>Document</a:t>
                      </a:r>
                      <a:r>
                        <a:rPr lang="en-US" altLang="zh-TW" baseline="0" dirty="0" smtClean="0"/>
                        <a:t> </a:t>
                      </a:r>
                      <a:r>
                        <a:rPr lang="en-US" altLang="zh-TW" dirty="0" smtClean="0"/>
                        <a:t>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(d2)</a:t>
                      </a:r>
                    </a:p>
                  </a:txBody>
                  <a:tcPr/>
                </a:tc>
                <a:tc>
                  <a:txBody>
                    <a:bodyPr/>
                    <a:lstStyle/>
                    <a:p>
                      <a:r>
                        <a:rPr lang="en-US" altLang="zh-TW" dirty="0" smtClean="0"/>
                        <a:t>Document 3</a:t>
                      </a:r>
                    </a:p>
                    <a:p>
                      <a:pPr algn="ctr"/>
                      <a:r>
                        <a:rPr lang="en-US" altLang="zh-TW" dirty="0" smtClean="0"/>
                        <a:t>(d3)</a:t>
                      </a:r>
                      <a:endParaRPr lang="zh-TW" altLang="en-US" dirty="0" smtClean="0"/>
                    </a:p>
                  </a:txBody>
                  <a:tcPr/>
                </a:tc>
                <a:tc>
                  <a:txBody>
                    <a:bodyPr/>
                    <a:lstStyle/>
                    <a:p>
                      <a:r>
                        <a:rPr lang="en-US" altLang="zh-TW" dirty="0" smtClean="0"/>
                        <a:t>Document 4</a:t>
                      </a:r>
                    </a:p>
                    <a:p>
                      <a:pPr algn="ctr"/>
                      <a:r>
                        <a:rPr lang="en-US" altLang="zh-TW" dirty="0" smtClean="0"/>
                        <a:t>(d4)</a:t>
                      </a:r>
                      <a:endParaRPr lang="zh-TW" altLang="en-US" dirty="0" smtClean="0"/>
                    </a:p>
                  </a:txBody>
                  <a:tcPr/>
                </a:tc>
                <a:tc>
                  <a:txBody>
                    <a:bodyPr/>
                    <a:lstStyle/>
                    <a:p>
                      <a:r>
                        <a:rPr lang="en-US" altLang="zh-TW" dirty="0" smtClean="0"/>
                        <a:t>Document 5</a:t>
                      </a:r>
                    </a:p>
                    <a:p>
                      <a:pPr algn="ctr"/>
                      <a:r>
                        <a:rPr lang="en-US" altLang="zh-TW" dirty="0" smtClean="0"/>
                        <a:t>(d5)</a:t>
                      </a:r>
                      <a:endParaRPr lang="zh-TW" altLang="en-US" dirty="0" smtClean="0"/>
                    </a:p>
                  </a:txBody>
                  <a:tcPr/>
                </a:tc>
              </a:tr>
              <a:tr h="668268">
                <a:tc>
                  <a:txBody>
                    <a:bodyPr/>
                    <a:lstStyle/>
                    <a:p>
                      <a:pPr algn="ctr"/>
                      <a:r>
                        <a:rPr lang="en-US" altLang="zh-TW" b="1" dirty="0" smtClean="0"/>
                        <a:t>1</a:t>
                      </a:r>
                      <a:endParaRPr lang="zh-TW" altLang="en-US" b="1" dirty="0"/>
                    </a:p>
                  </a:txBody>
                  <a:tcPr/>
                </a:tc>
                <a:tc>
                  <a:txBody>
                    <a:bodyPr/>
                    <a:lstStyle/>
                    <a:p>
                      <a:pPr algn="ctr"/>
                      <a:r>
                        <a:rPr lang="en-US" altLang="zh-TW" b="1" dirty="0" smtClean="0"/>
                        <a:t>0</a:t>
                      </a:r>
                      <a:endParaRPr lang="zh-TW" altLang="en-US" b="1" dirty="0"/>
                    </a:p>
                  </a:txBody>
                  <a:tcPr/>
                </a:tc>
                <a:tc>
                  <a:txBody>
                    <a:bodyPr/>
                    <a:lstStyle/>
                    <a:p>
                      <a:pPr algn="ctr"/>
                      <a:r>
                        <a:rPr lang="en-US" altLang="zh-TW" b="1" dirty="0" smtClean="0"/>
                        <a:t>1</a:t>
                      </a:r>
                      <a:endParaRPr lang="zh-TW" altLang="en-US" b="1" dirty="0"/>
                    </a:p>
                  </a:txBody>
                  <a:tcPr/>
                </a:tc>
                <a:tc>
                  <a:txBody>
                    <a:bodyPr/>
                    <a:lstStyle/>
                    <a:p>
                      <a:pPr algn="ctr"/>
                      <a:r>
                        <a:rPr lang="en-US" altLang="zh-TW" b="1" dirty="0" smtClean="0"/>
                        <a:t>1</a:t>
                      </a:r>
                      <a:endParaRPr lang="zh-TW" altLang="en-US" b="1" dirty="0"/>
                    </a:p>
                  </a:txBody>
                  <a:tcPr/>
                </a:tc>
                <a:tc>
                  <a:txBody>
                    <a:bodyPr/>
                    <a:lstStyle/>
                    <a:p>
                      <a:pPr algn="ctr"/>
                      <a:r>
                        <a:rPr lang="en-US" altLang="zh-TW" b="1" dirty="0" smtClean="0"/>
                        <a:t>0</a:t>
                      </a:r>
                      <a:endParaRPr lang="zh-TW" altLang="en-US" b="1" dirty="0"/>
                    </a:p>
                  </a:txBody>
                  <a:tcPr/>
                </a:tc>
              </a:tr>
              <a:tr h="648072">
                <a:tc>
                  <a:txBody>
                    <a:bodyPr/>
                    <a:lstStyle/>
                    <a:p>
                      <a:pPr algn="ctr"/>
                      <a:r>
                        <a:rPr lang="en-US" altLang="zh-TW" b="1" dirty="0" smtClean="0"/>
                        <a:t>0</a:t>
                      </a:r>
                      <a:endParaRPr lang="zh-TW" altLang="en-US" b="1" dirty="0"/>
                    </a:p>
                  </a:txBody>
                  <a:tcPr/>
                </a:tc>
                <a:tc>
                  <a:txBody>
                    <a:bodyPr/>
                    <a:lstStyle/>
                    <a:p>
                      <a:pPr algn="ctr"/>
                      <a:r>
                        <a:rPr lang="en-US" altLang="zh-TW" b="1" dirty="0" smtClean="0"/>
                        <a:t>1</a:t>
                      </a:r>
                      <a:endParaRPr lang="zh-TW" altLang="en-US" b="1" dirty="0"/>
                    </a:p>
                  </a:txBody>
                  <a:tcPr/>
                </a:tc>
                <a:tc>
                  <a:txBody>
                    <a:bodyPr/>
                    <a:lstStyle/>
                    <a:p>
                      <a:pPr algn="ctr"/>
                      <a:r>
                        <a:rPr lang="en-US" altLang="zh-TW" b="1" dirty="0" smtClean="0"/>
                        <a:t>1</a:t>
                      </a:r>
                      <a:endParaRPr lang="zh-TW" altLang="en-US" b="1" dirty="0"/>
                    </a:p>
                  </a:txBody>
                  <a:tcPr/>
                </a:tc>
                <a:tc>
                  <a:txBody>
                    <a:bodyPr/>
                    <a:lstStyle/>
                    <a:p>
                      <a:pPr algn="ctr"/>
                      <a:r>
                        <a:rPr lang="en-US" altLang="zh-TW" b="1" dirty="0" smtClean="0"/>
                        <a:t>1</a:t>
                      </a:r>
                      <a:endParaRPr lang="zh-TW" altLang="en-US" b="1" dirty="0"/>
                    </a:p>
                  </a:txBody>
                  <a:tcPr/>
                </a:tc>
                <a:tc>
                  <a:txBody>
                    <a:bodyPr/>
                    <a:lstStyle/>
                    <a:p>
                      <a:pPr algn="ctr"/>
                      <a:r>
                        <a:rPr lang="en-US" altLang="zh-TW" b="1" dirty="0" smtClean="0"/>
                        <a:t>1</a:t>
                      </a:r>
                      <a:endParaRPr lang="zh-TW" altLang="en-US" b="1" dirty="0"/>
                    </a:p>
                  </a:txBody>
                  <a:tcPr/>
                </a:tc>
              </a:tr>
              <a:tr h="648072">
                <a:tc>
                  <a:txBody>
                    <a:bodyPr/>
                    <a:lstStyle/>
                    <a:p>
                      <a:pPr algn="ctr"/>
                      <a:r>
                        <a:rPr lang="en-US" altLang="zh-TW" b="1" dirty="0" smtClean="0"/>
                        <a:t>1</a:t>
                      </a:r>
                      <a:endParaRPr lang="zh-TW" altLang="en-US" b="1" dirty="0"/>
                    </a:p>
                  </a:txBody>
                  <a:tcPr/>
                </a:tc>
                <a:tc>
                  <a:txBody>
                    <a:bodyPr/>
                    <a:lstStyle/>
                    <a:p>
                      <a:pPr algn="ctr"/>
                      <a:r>
                        <a:rPr lang="en-US" altLang="zh-TW" b="1" dirty="0" smtClean="0"/>
                        <a:t>0</a:t>
                      </a:r>
                      <a:endParaRPr lang="zh-TW" altLang="en-US" b="1" dirty="0"/>
                    </a:p>
                  </a:txBody>
                  <a:tcPr/>
                </a:tc>
                <a:tc>
                  <a:txBody>
                    <a:bodyPr/>
                    <a:lstStyle/>
                    <a:p>
                      <a:pPr algn="ctr"/>
                      <a:r>
                        <a:rPr lang="en-US" altLang="zh-TW" b="1" dirty="0" smtClean="0"/>
                        <a:t>1</a:t>
                      </a:r>
                      <a:endParaRPr lang="zh-TW" altLang="en-US" b="1" dirty="0"/>
                    </a:p>
                  </a:txBody>
                  <a:tcPr/>
                </a:tc>
                <a:tc>
                  <a:txBody>
                    <a:bodyPr/>
                    <a:lstStyle/>
                    <a:p>
                      <a:pPr algn="ctr"/>
                      <a:r>
                        <a:rPr lang="en-US" altLang="zh-TW" b="1" dirty="0" smtClean="0"/>
                        <a:t>0</a:t>
                      </a:r>
                      <a:endParaRPr lang="zh-TW" altLang="en-US" b="1" dirty="0"/>
                    </a:p>
                  </a:txBody>
                  <a:tcPr/>
                </a:tc>
                <a:tc>
                  <a:txBody>
                    <a:bodyPr/>
                    <a:lstStyle/>
                    <a:p>
                      <a:pPr algn="ctr"/>
                      <a:r>
                        <a:rPr lang="en-US" altLang="zh-TW" b="1" dirty="0" smtClean="0"/>
                        <a:t>1</a:t>
                      </a:r>
                      <a:endParaRPr lang="zh-TW" altLang="en-US" b="1" dirty="0"/>
                    </a:p>
                  </a:txBody>
                  <a:tcPr/>
                </a:tc>
              </a:tr>
            </a:tbl>
          </a:graphicData>
        </a:graphic>
      </p:graphicFrame>
      <mc:AlternateContent xmlns:mc="http://schemas.openxmlformats.org/markup-compatibility/2006" xmlns:a14="http://schemas.microsoft.com/office/drawing/2010/main">
        <mc:Choice Requires="a14">
          <p:sp>
            <p:nvSpPr>
              <p:cNvPr id="9" name="文字方塊 8"/>
              <p:cNvSpPr txBox="1"/>
              <p:nvPr/>
            </p:nvSpPr>
            <p:spPr>
              <a:xfrm>
                <a:off x="467544" y="3861048"/>
                <a:ext cx="3776996" cy="1200650"/>
              </a:xfrm>
              <a:prstGeom prst="rect">
                <a:avLst/>
              </a:prstGeom>
              <a:noFill/>
            </p:spPr>
            <p:txBody>
              <a:bodyPr wrap="none" rtlCol="0">
                <a:spAutoFit/>
              </a:bodyPr>
              <a:lstStyle/>
              <a:p>
                <a:r>
                  <a:rPr lang="en-US" altLang="zh-TW" dirty="0" smtClean="0"/>
                  <a:t>P(d1,d2,d3,d4,d5,….)=</a:t>
                </a:r>
                <a14:m>
                  <m:oMath xmlns:m="http://schemas.openxmlformats.org/officeDocument/2006/math">
                    <m:r>
                      <a:rPr lang="en-US" altLang="zh-TW" b="0" i="0" smtClean="0">
                        <a:latin typeface="Cambria Math"/>
                      </a:rPr>
                      <m:t> </m:t>
                    </m:r>
                    <m:nary>
                      <m:naryPr>
                        <m:chr m:val="∏"/>
                        <m:limLoc m:val="subSup"/>
                        <m:supHide m:val="on"/>
                        <m:ctrlPr>
                          <a:rPr lang="en-US" altLang="zh-TW" i="1" smtClean="0">
                            <a:latin typeface="Cambria Math"/>
                          </a:rPr>
                        </m:ctrlPr>
                      </m:naryPr>
                      <m:sub>
                        <m:r>
                          <m:rPr>
                            <m:brk m:alnAt="9"/>
                          </m:rPr>
                          <a:rPr lang="en-US" altLang="zh-TW" b="0" i="1" smtClean="0">
                            <a:latin typeface="Cambria Math"/>
                          </a:rPr>
                          <m:t>𝑖</m:t>
                        </m:r>
                      </m:sub>
                      <m:sup/>
                      <m:e>
                        <m:r>
                          <m:rPr>
                            <m:nor/>
                          </m:rPr>
                          <a:rPr lang="en-US" altLang="zh-TW"/>
                          <m:t>p</m:t>
                        </m:r>
                        <m:r>
                          <m:rPr>
                            <m:nor/>
                          </m:rPr>
                          <a:rPr lang="en-US" altLang="zh-TW" baseline="-25000"/>
                          <m:t>i</m:t>
                        </m:r>
                        <m:r>
                          <m:rPr>
                            <m:nor/>
                          </m:rPr>
                          <a:rPr lang="en-US" altLang="zh-TW" b="0" i="0" baseline="30000" smtClean="0"/>
                          <m:t>d</m:t>
                        </m:r>
                        <m:r>
                          <m:rPr>
                            <m:nor/>
                          </m:rPr>
                          <a:rPr lang="en-US" altLang="zh-TW" baseline="30000"/>
                          <m:t>i</m:t>
                        </m:r>
                      </m:e>
                    </m:nary>
                  </m:oMath>
                </a14:m>
                <a:endParaRPr lang="en-US" altLang="zh-TW" dirty="0" smtClean="0"/>
              </a:p>
              <a:p>
                <a:endParaRPr lang="en-US" altLang="zh-TW" dirty="0" smtClean="0"/>
              </a:p>
              <a:p>
                <a:pPr marL="0" lvl="1"/>
                <a:r>
                  <a:rPr lang="tr-TR" altLang="zh-TW" dirty="0">
                    <a:latin typeface="Lucida Calligraphy" pitchFamily="66" charset="0"/>
                  </a:rPr>
                  <a:t>L</a:t>
                </a:r>
                <a:r>
                  <a:rPr lang="tr-TR" altLang="zh-TW" dirty="0"/>
                  <a:t>(p</a:t>
                </a:r>
                <a:r>
                  <a:rPr lang="tr-TR" altLang="zh-TW" baseline="-25000" dirty="0"/>
                  <a:t>1</a:t>
                </a:r>
                <a:r>
                  <a:rPr lang="tr-TR" altLang="zh-TW" dirty="0"/>
                  <a:t>,p</a:t>
                </a:r>
                <a:r>
                  <a:rPr lang="tr-TR" altLang="zh-TW" baseline="-25000" dirty="0"/>
                  <a:t>2</a:t>
                </a:r>
                <a:r>
                  <a:rPr lang="tr-TR" altLang="zh-TW" dirty="0"/>
                  <a:t>,p</a:t>
                </a:r>
                <a:r>
                  <a:rPr lang="en-US" altLang="zh-TW" baseline="-25000" dirty="0" smtClean="0"/>
                  <a:t>3</a:t>
                </a:r>
                <a:r>
                  <a:rPr lang="tr-TR" altLang="zh-TW" dirty="0" smtClean="0"/>
                  <a:t>,p</a:t>
                </a:r>
                <a:r>
                  <a:rPr lang="en-US" altLang="zh-TW" baseline="-25000" dirty="0" smtClean="0"/>
                  <a:t>4</a:t>
                </a:r>
                <a:r>
                  <a:rPr lang="tr-TR" altLang="zh-TW" dirty="0" smtClean="0"/>
                  <a:t>,p</a:t>
                </a:r>
                <a:r>
                  <a:rPr lang="en-US" altLang="zh-TW" baseline="-25000" dirty="0" smtClean="0"/>
                  <a:t>5</a:t>
                </a:r>
                <a:r>
                  <a:rPr lang="tr-TR" altLang="zh-TW" smtClean="0"/>
                  <a:t>|</a:t>
                </a:r>
                <a:r>
                  <a:rPr lang="en-US" altLang="zh-TW" smtClean="0">
                    <a:latin typeface="Lucida Calligraphy" pitchFamily="66" charset="0"/>
                  </a:rPr>
                  <a:t>D</a:t>
                </a:r>
                <a:r>
                  <a:rPr lang="tr-TR" altLang="zh-TW" dirty="0" smtClean="0"/>
                  <a:t>) </a:t>
                </a:r>
                <a:r>
                  <a:rPr lang="tr-TR" altLang="zh-TW" dirty="0"/>
                  <a:t>= log </a:t>
                </a:r>
                <a:r>
                  <a:rPr lang="tr-TR" altLang="zh-TW" dirty="0" smtClean="0"/>
                  <a:t>∏</a:t>
                </a:r>
                <a:r>
                  <a:rPr lang="en-US" altLang="zh-TW" baseline="-40000" dirty="0"/>
                  <a:t>t</a:t>
                </a:r>
                <a:r>
                  <a:rPr lang="tr-TR" altLang="zh-TW" baseline="-40000" dirty="0" smtClean="0"/>
                  <a:t> </a:t>
                </a:r>
                <a:r>
                  <a:rPr lang="tr-TR" altLang="zh-TW" dirty="0"/>
                  <a:t>∏</a:t>
                </a:r>
                <a:r>
                  <a:rPr lang="tr-TR" altLang="zh-TW" baseline="-40000" dirty="0"/>
                  <a:t>i</a:t>
                </a:r>
                <a:r>
                  <a:rPr lang="tr-TR" altLang="zh-TW" dirty="0"/>
                  <a:t> </a:t>
                </a:r>
                <a:r>
                  <a:rPr lang="tr-TR" altLang="zh-TW" dirty="0" smtClean="0"/>
                  <a:t>p</a:t>
                </a:r>
                <a:r>
                  <a:rPr lang="tr-TR" altLang="zh-TW" baseline="-25000" dirty="0" smtClean="0"/>
                  <a:t>i</a:t>
                </a:r>
                <a:r>
                  <a:rPr lang="en-US" altLang="zh-TW" baseline="30000" dirty="0" smtClean="0"/>
                  <a:t>d</a:t>
                </a:r>
                <a:r>
                  <a:rPr lang="tr-TR" altLang="zh-TW" baseline="10000" dirty="0" smtClean="0"/>
                  <a:t>i</a:t>
                </a:r>
                <a:r>
                  <a:rPr lang="en-US" altLang="zh-TW" baseline="50000" dirty="0"/>
                  <a:t>t</a:t>
                </a:r>
                <a:r>
                  <a:rPr lang="tr-TR" altLang="zh-TW" dirty="0" smtClean="0"/>
                  <a:t> </a:t>
                </a:r>
                <a:endParaRPr lang="en-US" altLang="zh-TW" dirty="0"/>
              </a:p>
              <a:p>
                <a:endParaRPr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467544" y="3861048"/>
                <a:ext cx="3776996" cy="1200650"/>
              </a:xfrm>
              <a:prstGeom prst="rect">
                <a:avLst/>
              </a:prstGeom>
              <a:blipFill rotWithShape="1">
                <a:blip r:embed="rId2"/>
                <a:stretch>
                  <a:fillRect l="-1454" t="-36548"/>
                </a:stretch>
              </a:blipFill>
            </p:spPr>
            <p:txBody>
              <a:bodyPr/>
              <a:lstStyle/>
              <a:p>
                <a:r>
                  <a:rPr lang="zh-TW" altLang="en-US">
                    <a:noFill/>
                  </a:rPr>
                  <a:t> </a:t>
                </a:r>
              </a:p>
            </p:txBody>
          </p:sp>
        </mc:Fallback>
      </mc:AlternateContent>
      <p:sp>
        <p:nvSpPr>
          <p:cNvPr id="10" name="文字方塊 9"/>
          <p:cNvSpPr txBox="1"/>
          <p:nvPr/>
        </p:nvSpPr>
        <p:spPr>
          <a:xfrm>
            <a:off x="1835696" y="4941168"/>
            <a:ext cx="184731" cy="369332"/>
          </a:xfrm>
          <a:prstGeom prst="rect">
            <a:avLst/>
          </a:prstGeom>
          <a:noFill/>
        </p:spPr>
        <p:txBody>
          <a:bodyPr wrap="none" rtlCol="0">
            <a:spAutoFit/>
          </a:bodyPr>
          <a:lstStyle/>
          <a:p>
            <a:endParaRPr lang="zh-TW" altLang="en-US" dirty="0"/>
          </a:p>
        </p:txBody>
      </p:sp>
      <p:sp>
        <p:nvSpPr>
          <p:cNvPr id="11" name="矩形 10"/>
          <p:cNvSpPr/>
          <p:nvPr/>
        </p:nvSpPr>
        <p:spPr>
          <a:xfrm>
            <a:off x="179512" y="4815384"/>
            <a:ext cx="6192688" cy="757130"/>
          </a:xfrm>
          <a:prstGeom prst="rect">
            <a:avLst/>
          </a:prstGeom>
        </p:spPr>
        <p:txBody>
          <a:bodyPr wrap="square">
            <a:spAutoFit/>
          </a:bodyPr>
          <a:lstStyle/>
          <a:p>
            <a:pPr lvl="1">
              <a:lnSpc>
                <a:spcPct val="120000"/>
              </a:lnSpc>
            </a:pPr>
            <a:r>
              <a:rPr lang="en-US" altLang="zh-TW" dirty="0" smtClean="0"/>
              <a:t>where </a:t>
            </a:r>
            <a:r>
              <a:rPr lang="en-US" altLang="zh-TW" dirty="0"/>
              <a:t>d</a:t>
            </a:r>
            <a:r>
              <a:rPr lang="tr-TR" altLang="zh-TW" baseline="-25000" dirty="0" smtClean="0"/>
              <a:t>i</a:t>
            </a:r>
            <a:r>
              <a:rPr lang="en-US" altLang="zh-TW" baseline="30000" dirty="0" smtClean="0"/>
              <a:t>t</a:t>
            </a:r>
            <a:r>
              <a:rPr lang="tr-TR" altLang="zh-TW" baseline="30000" dirty="0" smtClean="0"/>
              <a:t> </a:t>
            </a:r>
            <a:r>
              <a:rPr lang="tr-TR" altLang="zh-TW" dirty="0"/>
              <a:t>=</a:t>
            </a:r>
            <a:r>
              <a:rPr lang="en-US" altLang="zh-TW" dirty="0"/>
              <a:t> 1 if </a:t>
            </a:r>
            <a:r>
              <a:rPr lang="en-US" altLang="zh-TW" dirty="0" smtClean="0"/>
              <a:t>term t in d</a:t>
            </a:r>
            <a:r>
              <a:rPr lang="en-US" altLang="zh-TW" baseline="-25000" dirty="0" smtClean="0"/>
              <a:t>i</a:t>
            </a:r>
            <a:endParaRPr lang="en-US" altLang="zh-TW" dirty="0" smtClean="0"/>
          </a:p>
          <a:p>
            <a:pPr lvl="1">
              <a:lnSpc>
                <a:spcPct val="120000"/>
              </a:lnSpc>
              <a:buFont typeface="Wingdings" pitchFamily="2" charset="2"/>
              <a:buNone/>
            </a:pPr>
            <a:r>
              <a:rPr lang="en-US" altLang="zh-TW" dirty="0" smtClean="0"/>
              <a:t>          </a:t>
            </a:r>
            <a:r>
              <a:rPr lang="en-US" altLang="zh-TW" dirty="0"/>
              <a:t>d</a:t>
            </a:r>
            <a:r>
              <a:rPr lang="tr-TR" altLang="zh-TW" baseline="-25000" dirty="0" smtClean="0"/>
              <a:t>i</a:t>
            </a:r>
            <a:r>
              <a:rPr lang="en-US" altLang="zh-TW" baseline="30000" dirty="0"/>
              <a:t>t</a:t>
            </a:r>
            <a:r>
              <a:rPr lang="tr-TR" altLang="zh-TW" baseline="30000" dirty="0" smtClean="0"/>
              <a:t> </a:t>
            </a:r>
            <a:r>
              <a:rPr lang="tr-TR" altLang="zh-TW" dirty="0" smtClean="0"/>
              <a:t>=</a:t>
            </a:r>
            <a:r>
              <a:rPr lang="en-US" altLang="zh-TW" dirty="0" smtClean="0"/>
              <a:t> 0 otherwise</a:t>
            </a:r>
          </a:p>
        </p:txBody>
      </p:sp>
      <p:sp>
        <p:nvSpPr>
          <p:cNvPr id="12" name="文字方塊 11"/>
          <p:cNvSpPr txBox="1"/>
          <p:nvPr/>
        </p:nvSpPr>
        <p:spPr>
          <a:xfrm>
            <a:off x="802710" y="980728"/>
            <a:ext cx="276038" cy="369332"/>
          </a:xfrm>
          <a:prstGeom prst="rect">
            <a:avLst/>
          </a:prstGeom>
          <a:noFill/>
        </p:spPr>
        <p:txBody>
          <a:bodyPr wrap="none" rtlCol="0">
            <a:spAutoFit/>
          </a:bodyPr>
          <a:lstStyle/>
          <a:p>
            <a:r>
              <a:rPr lang="en-US" altLang="zh-TW" dirty="0"/>
              <a:t>t</a:t>
            </a:r>
            <a:endParaRPr lang="zh-TW" altLang="en-US" dirty="0"/>
          </a:p>
        </p:txBody>
      </p:sp>
      <p:sp>
        <p:nvSpPr>
          <p:cNvPr id="14" name="文字方塊 13"/>
          <p:cNvSpPr txBox="1"/>
          <p:nvPr/>
        </p:nvSpPr>
        <p:spPr>
          <a:xfrm>
            <a:off x="8604448" y="476672"/>
            <a:ext cx="312906" cy="369332"/>
          </a:xfrm>
          <a:prstGeom prst="rect">
            <a:avLst/>
          </a:prstGeom>
          <a:noFill/>
        </p:spPr>
        <p:txBody>
          <a:bodyPr wrap="none" rtlCol="0">
            <a:spAutoFit/>
          </a:bodyPr>
          <a:lstStyle/>
          <a:p>
            <a:r>
              <a:rPr lang="en-US" altLang="zh-TW" dirty="0"/>
              <a:t>d</a:t>
            </a:r>
            <a:endParaRPr lang="zh-TW" altLang="en-US" dirty="0"/>
          </a:p>
        </p:txBody>
      </p:sp>
      <p:sp>
        <p:nvSpPr>
          <p:cNvPr id="15" name="向下箭號 14"/>
          <p:cNvSpPr/>
          <p:nvPr/>
        </p:nvSpPr>
        <p:spPr>
          <a:xfrm>
            <a:off x="2020427" y="4196827"/>
            <a:ext cx="228376" cy="24028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6" name="矩形 15"/>
          <p:cNvSpPr/>
          <p:nvPr/>
        </p:nvSpPr>
        <p:spPr>
          <a:xfrm>
            <a:off x="179512" y="5589240"/>
            <a:ext cx="5832648" cy="424732"/>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p:spPr>
        <p:txBody>
          <a:bodyPr wrap="square">
            <a:spAutoFit/>
          </a:bodyPr>
          <a:lstStyle/>
          <a:p>
            <a:pPr lvl="1">
              <a:lnSpc>
                <a:spcPct val="120000"/>
              </a:lnSpc>
              <a:buFont typeface="Wingdings" pitchFamily="2" charset="2"/>
              <a:buNone/>
            </a:pPr>
            <a:r>
              <a:rPr lang="tr-TR" altLang="zh-TW" b="1" dirty="0"/>
              <a:t>M</a:t>
            </a:r>
            <a:r>
              <a:rPr lang="en-US" altLang="zh-TW" b="1" dirty="0" err="1"/>
              <a:t>aximum</a:t>
            </a:r>
            <a:r>
              <a:rPr lang="en-US" altLang="zh-TW" b="1" dirty="0"/>
              <a:t> </a:t>
            </a:r>
            <a:r>
              <a:rPr lang="tr-TR" altLang="zh-TW" b="1" dirty="0"/>
              <a:t>L</a:t>
            </a:r>
            <a:r>
              <a:rPr lang="en-US" altLang="zh-TW" b="1" dirty="0" err="1"/>
              <a:t>ikelihood</a:t>
            </a:r>
            <a:r>
              <a:rPr lang="en-US" altLang="zh-TW" b="1" dirty="0"/>
              <a:t> </a:t>
            </a:r>
            <a:r>
              <a:rPr lang="tr-TR" altLang="zh-TW" b="1" dirty="0"/>
              <a:t>E</a:t>
            </a:r>
            <a:r>
              <a:rPr lang="en-US" altLang="zh-TW" b="1" dirty="0" err="1" smtClean="0"/>
              <a:t>stimation</a:t>
            </a:r>
            <a:r>
              <a:rPr lang="en-US" altLang="zh-TW" b="1" dirty="0" smtClean="0"/>
              <a:t> </a:t>
            </a:r>
            <a:r>
              <a:rPr lang="tr-TR" altLang="zh-TW" b="1" dirty="0" smtClean="0"/>
              <a:t>: </a:t>
            </a:r>
            <a:r>
              <a:rPr lang="tr-TR" altLang="zh-TW" b="1" dirty="0"/>
              <a:t>p</a:t>
            </a:r>
            <a:r>
              <a:rPr lang="tr-TR" altLang="zh-TW" b="1" baseline="-25000" dirty="0"/>
              <a:t>i </a:t>
            </a:r>
            <a:r>
              <a:rPr lang="tr-TR" altLang="zh-TW" b="1" dirty="0"/>
              <a:t>= </a:t>
            </a:r>
            <a:r>
              <a:rPr lang="en-US" altLang="zh-TW" b="1" dirty="0"/>
              <a:t>(</a:t>
            </a:r>
            <a:r>
              <a:rPr lang="tr-TR" altLang="zh-TW" b="1" dirty="0" smtClean="0"/>
              <a:t>∑</a:t>
            </a:r>
            <a:r>
              <a:rPr lang="en-US" altLang="zh-TW" b="1" baseline="-40000" dirty="0" smtClean="0"/>
              <a:t>t</a:t>
            </a:r>
            <a:r>
              <a:rPr lang="tr-TR" altLang="zh-TW" b="1" dirty="0" smtClean="0"/>
              <a:t> </a:t>
            </a:r>
            <a:r>
              <a:rPr lang="en-US" altLang="zh-TW" b="1" dirty="0" smtClean="0"/>
              <a:t>d</a:t>
            </a:r>
            <a:r>
              <a:rPr lang="tr-TR" altLang="zh-TW" b="1" baseline="-25000" dirty="0" smtClean="0"/>
              <a:t>i</a:t>
            </a:r>
            <a:r>
              <a:rPr lang="en-US" altLang="zh-TW" b="1" baseline="30000" dirty="0" smtClean="0"/>
              <a:t>t</a:t>
            </a:r>
            <a:r>
              <a:rPr lang="tr-TR" altLang="zh-TW" b="1" baseline="30000" dirty="0" smtClean="0"/>
              <a:t> </a:t>
            </a:r>
            <a:r>
              <a:rPr lang="tr-TR" altLang="zh-TW" b="1" dirty="0"/>
              <a:t>)</a:t>
            </a:r>
            <a:r>
              <a:rPr lang="tr-TR" altLang="zh-TW" b="1" baseline="30000" dirty="0"/>
              <a:t> </a:t>
            </a:r>
            <a:r>
              <a:rPr lang="tr-TR" altLang="zh-TW" b="1" dirty="0"/>
              <a:t>/ N</a:t>
            </a:r>
            <a:endParaRPr lang="en-US" altLang="zh-TW" b="1" dirty="0"/>
          </a:p>
        </p:txBody>
      </p:sp>
      <p:sp>
        <p:nvSpPr>
          <p:cNvPr id="17" name="矩形 16"/>
          <p:cNvSpPr/>
          <p:nvPr/>
        </p:nvSpPr>
        <p:spPr>
          <a:xfrm>
            <a:off x="6228184" y="3584388"/>
            <a:ext cx="2736304" cy="28083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8" name="文字方塊 17"/>
              <p:cNvSpPr txBox="1"/>
              <p:nvPr/>
            </p:nvSpPr>
            <p:spPr>
              <a:xfrm>
                <a:off x="6444208" y="3717032"/>
                <a:ext cx="1747594" cy="492443"/>
              </a:xfrm>
              <a:prstGeom prst="rect">
                <a:avLst/>
              </a:prstGeom>
              <a:noFill/>
            </p:spPr>
            <p:txBody>
              <a:bodyPr wrap="none" rtlCol="0">
                <a:spAutoFit/>
              </a:bodyPr>
              <a:lstStyle/>
              <a:p>
                <a:r>
                  <a:rPr lang="tr-TR" altLang="zh-TW" b="1" dirty="0" smtClean="0"/>
                  <a:t>p</a:t>
                </a:r>
                <a:r>
                  <a:rPr lang="en-US" altLang="zh-TW" b="1" baseline="-25000" dirty="0" smtClean="0"/>
                  <a:t>1</a:t>
                </a:r>
                <a:r>
                  <a:rPr lang="en-US" altLang="zh-TW" b="1" dirty="0" smtClean="0"/>
                  <a:t> =</a:t>
                </a:r>
                <a14:m>
                  <m:oMath xmlns:m="http://schemas.openxmlformats.org/officeDocument/2006/math">
                    <m:f>
                      <m:fPr>
                        <m:ctrlPr>
                          <a:rPr lang="en-US" altLang="zh-TW" b="1" i="1" smtClean="0">
                            <a:latin typeface="Cambria Math"/>
                          </a:rPr>
                        </m:ctrlPr>
                      </m:fPr>
                      <m:num>
                        <m:r>
                          <a:rPr lang="en-US" altLang="zh-TW" b="1" i="1" smtClean="0">
                            <a:latin typeface="Cambria Math"/>
                          </a:rPr>
                          <m:t>𝟏</m:t>
                        </m:r>
                        <m:r>
                          <a:rPr lang="en-US" altLang="zh-TW" b="1" i="1" smtClean="0">
                            <a:latin typeface="Cambria Math"/>
                          </a:rPr>
                          <m:t>+</m:t>
                        </m:r>
                        <m:r>
                          <a:rPr lang="en-US" altLang="zh-TW" b="1" i="1" smtClean="0">
                            <a:latin typeface="Cambria Math"/>
                          </a:rPr>
                          <m:t>𝟎</m:t>
                        </m:r>
                        <m:r>
                          <a:rPr lang="en-US" altLang="zh-TW" b="1" i="1" smtClean="0">
                            <a:latin typeface="Cambria Math"/>
                          </a:rPr>
                          <m:t>+</m:t>
                        </m:r>
                        <m:r>
                          <a:rPr lang="en-US" altLang="zh-TW" b="1" i="1" smtClean="0">
                            <a:latin typeface="Cambria Math"/>
                          </a:rPr>
                          <m:t>𝟏</m:t>
                        </m:r>
                      </m:num>
                      <m:den>
                        <m:r>
                          <a:rPr lang="en-US" altLang="zh-TW" b="1" i="1" smtClean="0">
                            <a:latin typeface="Cambria Math"/>
                          </a:rPr>
                          <m:t>𝟏𝟎</m:t>
                        </m:r>
                      </m:den>
                    </m:f>
                  </m:oMath>
                </a14:m>
                <a:r>
                  <a:rPr lang="zh-TW" altLang="en-US" dirty="0" smtClean="0"/>
                  <a:t> </a:t>
                </a:r>
                <a:r>
                  <a:rPr lang="en-US" altLang="zh-TW" dirty="0" smtClean="0"/>
                  <a:t>= 0.2</a:t>
                </a:r>
                <a:endParaRPr lang="zh-TW" altLang="en-US"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6444208" y="3717032"/>
                <a:ext cx="1747594" cy="492443"/>
              </a:xfrm>
              <a:prstGeom prst="rect">
                <a:avLst/>
              </a:prstGeom>
              <a:blipFill rotWithShape="1">
                <a:blip r:embed="rId3"/>
                <a:stretch>
                  <a:fillRect l="-2787" r="-2439" b="-493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6444208" y="4232637"/>
                <a:ext cx="1747594" cy="492443"/>
              </a:xfrm>
              <a:prstGeom prst="rect">
                <a:avLst/>
              </a:prstGeom>
              <a:noFill/>
            </p:spPr>
            <p:txBody>
              <a:bodyPr wrap="none" rtlCol="0">
                <a:spAutoFit/>
              </a:bodyPr>
              <a:lstStyle/>
              <a:p>
                <a:r>
                  <a:rPr lang="tr-TR" altLang="zh-TW" b="1" dirty="0" smtClean="0"/>
                  <a:t>p</a:t>
                </a:r>
                <a:r>
                  <a:rPr lang="en-US" altLang="zh-TW" b="1" baseline="-25000" dirty="0" smtClean="0"/>
                  <a:t>2</a:t>
                </a:r>
                <a:r>
                  <a:rPr lang="en-US" altLang="zh-TW" b="1" dirty="0" smtClean="0"/>
                  <a:t> =</a:t>
                </a:r>
                <a14:m>
                  <m:oMath xmlns:m="http://schemas.openxmlformats.org/officeDocument/2006/math">
                    <m:f>
                      <m:fPr>
                        <m:ctrlPr>
                          <a:rPr lang="en-US" altLang="zh-TW" b="1" i="1" smtClean="0">
                            <a:latin typeface="Cambria Math"/>
                          </a:rPr>
                        </m:ctrlPr>
                      </m:fPr>
                      <m:num>
                        <m:r>
                          <a:rPr lang="en-US" altLang="zh-TW" b="1" i="1" smtClean="0">
                            <a:latin typeface="Cambria Math"/>
                          </a:rPr>
                          <m:t>𝟎</m:t>
                        </m:r>
                        <m:r>
                          <a:rPr lang="en-US" altLang="zh-TW" b="1" i="1" smtClean="0">
                            <a:latin typeface="Cambria Math"/>
                          </a:rPr>
                          <m:t>+</m:t>
                        </m:r>
                        <m:r>
                          <a:rPr lang="en-US" altLang="zh-TW" b="1" i="1" smtClean="0">
                            <a:latin typeface="Cambria Math"/>
                          </a:rPr>
                          <m:t>𝟏</m:t>
                        </m:r>
                        <m:r>
                          <a:rPr lang="en-US" altLang="zh-TW" b="1" i="1" smtClean="0">
                            <a:latin typeface="Cambria Math"/>
                          </a:rPr>
                          <m:t>+</m:t>
                        </m:r>
                        <m:r>
                          <a:rPr lang="en-US" altLang="zh-TW" b="1" i="1" smtClean="0">
                            <a:latin typeface="Cambria Math"/>
                          </a:rPr>
                          <m:t>𝟎</m:t>
                        </m:r>
                      </m:num>
                      <m:den>
                        <m:r>
                          <a:rPr lang="en-US" altLang="zh-TW" b="1" i="1" smtClean="0">
                            <a:latin typeface="Cambria Math"/>
                          </a:rPr>
                          <m:t>𝟏𝟎</m:t>
                        </m:r>
                      </m:den>
                    </m:f>
                  </m:oMath>
                </a14:m>
                <a:r>
                  <a:rPr lang="en-US" altLang="zh-TW" dirty="0" smtClean="0"/>
                  <a:t> = 0.1</a:t>
                </a:r>
                <a:endParaRPr lang="zh-TW" altLang="en-US"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6444208" y="4232637"/>
                <a:ext cx="1747594" cy="492443"/>
              </a:xfrm>
              <a:prstGeom prst="rect">
                <a:avLst/>
              </a:prstGeom>
              <a:blipFill rotWithShape="1">
                <a:blip r:embed="rId4"/>
                <a:stretch>
                  <a:fillRect l="-2787" r="-2439" b="-493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6444208" y="4725144"/>
                <a:ext cx="1747594" cy="492443"/>
              </a:xfrm>
              <a:prstGeom prst="rect">
                <a:avLst/>
              </a:prstGeom>
              <a:noFill/>
            </p:spPr>
            <p:txBody>
              <a:bodyPr wrap="none" rtlCol="0">
                <a:spAutoFit/>
              </a:bodyPr>
              <a:lstStyle/>
              <a:p>
                <a:r>
                  <a:rPr lang="tr-TR" altLang="zh-TW" b="1" dirty="0" smtClean="0"/>
                  <a:t>p</a:t>
                </a:r>
                <a:r>
                  <a:rPr lang="en-US" altLang="zh-TW" b="1" baseline="-25000" dirty="0"/>
                  <a:t>3</a:t>
                </a:r>
                <a:r>
                  <a:rPr lang="en-US" altLang="zh-TW" b="1" dirty="0" smtClean="0"/>
                  <a:t> =</a:t>
                </a:r>
                <a14:m>
                  <m:oMath xmlns:m="http://schemas.openxmlformats.org/officeDocument/2006/math">
                    <m:f>
                      <m:fPr>
                        <m:ctrlPr>
                          <a:rPr lang="en-US" altLang="zh-TW" b="1" i="1" smtClean="0">
                            <a:latin typeface="Cambria Math"/>
                          </a:rPr>
                        </m:ctrlPr>
                      </m:fPr>
                      <m:num>
                        <m:r>
                          <a:rPr lang="en-US" altLang="zh-TW" b="1" i="1" smtClean="0">
                            <a:latin typeface="Cambria Math"/>
                          </a:rPr>
                          <m:t>𝟏</m:t>
                        </m:r>
                        <m:r>
                          <a:rPr lang="en-US" altLang="zh-TW" b="1" i="1" smtClean="0">
                            <a:latin typeface="Cambria Math"/>
                          </a:rPr>
                          <m:t>+</m:t>
                        </m:r>
                        <m:r>
                          <a:rPr lang="en-US" altLang="zh-TW" b="1" i="1" smtClean="0">
                            <a:latin typeface="Cambria Math"/>
                          </a:rPr>
                          <m:t>𝟏</m:t>
                        </m:r>
                        <m:r>
                          <a:rPr lang="en-US" altLang="zh-TW" b="1" i="1" smtClean="0">
                            <a:latin typeface="Cambria Math"/>
                          </a:rPr>
                          <m:t>+</m:t>
                        </m:r>
                        <m:r>
                          <a:rPr lang="en-US" altLang="zh-TW" b="1" i="1" smtClean="0">
                            <a:latin typeface="Cambria Math"/>
                          </a:rPr>
                          <m:t>𝟏</m:t>
                        </m:r>
                      </m:num>
                      <m:den>
                        <m:r>
                          <a:rPr lang="en-US" altLang="zh-TW" b="1" i="1" smtClean="0">
                            <a:latin typeface="Cambria Math"/>
                          </a:rPr>
                          <m:t>𝟏𝟎</m:t>
                        </m:r>
                      </m:den>
                    </m:f>
                  </m:oMath>
                </a14:m>
                <a:r>
                  <a:rPr lang="zh-TW" altLang="en-US" dirty="0" smtClean="0"/>
                  <a:t> </a:t>
                </a:r>
                <a:r>
                  <a:rPr lang="en-US" altLang="zh-TW" dirty="0" smtClean="0"/>
                  <a:t>= 0.3</a:t>
                </a:r>
                <a:endParaRPr lang="zh-TW" altLang="en-US"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6444208" y="4725144"/>
                <a:ext cx="1747594" cy="492443"/>
              </a:xfrm>
              <a:prstGeom prst="rect">
                <a:avLst/>
              </a:prstGeom>
              <a:blipFill rotWithShape="1">
                <a:blip r:embed="rId5"/>
                <a:stretch>
                  <a:fillRect l="-2787" r="-2439" b="-493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p:cNvSpPr txBox="1"/>
              <p:nvPr/>
            </p:nvSpPr>
            <p:spPr>
              <a:xfrm>
                <a:off x="6444208" y="5240813"/>
                <a:ext cx="1747594" cy="492443"/>
              </a:xfrm>
              <a:prstGeom prst="rect">
                <a:avLst/>
              </a:prstGeom>
              <a:noFill/>
            </p:spPr>
            <p:txBody>
              <a:bodyPr wrap="none" rtlCol="0">
                <a:spAutoFit/>
              </a:bodyPr>
              <a:lstStyle/>
              <a:p>
                <a:r>
                  <a:rPr lang="tr-TR" altLang="zh-TW" b="1" dirty="0" smtClean="0"/>
                  <a:t>p</a:t>
                </a:r>
                <a:r>
                  <a:rPr lang="en-US" altLang="zh-TW" b="1" baseline="-25000" dirty="0" smtClean="0"/>
                  <a:t>4</a:t>
                </a:r>
                <a:r>
                  <a:rPr lang="en-US" altLang="zh-TW" b="1" dirty="0" smtClean="0"/>
                  <a:t> =</a:t>
                </a:r>
                <a14:m>
                  <m:oMath xmlns:m="http://schemas.openxmlformats.org/officeDocument/2006/math">
                    <m:f>
                      <m:fPr>
                        <m:ctrlPr>
                          <a:rPr lang="en-US" altLang="zh-TW" b="1" i="1" smtClean="0">
                            <a:latin typeface="Cambria Math"/>
                          </a:rPr>
                        </m:ctrlPr>
                      </m:fPr>
                      <m:num>
                        <m:r>
                          <a:rPr lang="en-US" altLang="zh-TW" b="1" i="1" smtClean="0">
                            <a:latin typeface="Cambria Math"/>
                          </a:rPr>
                          <m:t>𝟏</m:t>
                        </m:r>
                        <m:r>
                          <a:rPr lang="en-US" altLang="zh-TW" b="1" i="1" smtClean="0">
                            <a:latin typeface="Cambria Math"/>
                          </a:rPr>
                          <m:t>+</m:t>
                        </m:r>
                        <m:r>
                          <a:rPr lang="en-US" altLang="zh-TW" b="1" i="1" smtClean="0">
                            <a:latin typeface="Cambria Math"/>
                          </a:rPr>
                          <m:t>𝟏</m:t>
                        </m:r>
                        <m:r>
                          <a:rPr lang="en-US" altLang="zh-TW" b="1" i="1" smtClean="0">
                            <a:latin typeface="Cambria Math"/>
                          </a:rPr>
                          <m:t>+</m:t>
                        </m:r>
                        <m:r>
                          <a:rPr lang="en-US" altLang="zh-TW" b="1" i="1" smtClean="0">
                            <a:latin typeface="Cambria Math"/>
                          </a:rPr>
                          <m:t>𝟎</m:t>
                        </m:r>
                      </m:num>
                      <m:den>
                        <m:r>
                          <a:rPr lang="en-US" altLang="zh-TW" b="1" i="1" smtClean="0">
                            <a:latin typeface="Cambria Math"/>
                          </a:rPr>
                          <m:t>𝟏𝟎</m:t>
                        </m:r>
                      </m:den>
                    </m:f>
                  </m:oMath>
                </a14:m>
                <a:r>
                  <a:rPr lang="zh-TW" altLang="en-US" dirty="0" smtClean="0"/>
                  <a:t> </a:t>
                </a:r>
                <a:r>
                  <a:rPr lang="en-US" altLang="zh-TW" dirty="0" smtClean="0"/>
                  <a:t>= 0.2</a:t>
                </a:r>
                <a:endParaRPr lang="zh-TW" altLang="en-US"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6444208" y="5240813"/>
                <a:ext cx="1747594" cy="492443"/>
              </a:xfrm>
              <a:prstGeom prst="rect">
                <a:avLst/>
              </a:prstGeom>
              <a:blipFill rotWithShape="1">
                <a:blip r:embed="rId6"/>
                <a:stretch>
                  <a:fillRect l="-2787" r="-2439" b="-625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p:cNvSpPr txBox="1"/>
              <p:nvPr/>
            </p:nvSpPr>
            <p:spPr>
              <a:xfrm>
                <a:off x="6444208" y="5744869"/>
                <a:ext cx="1747594" cy="492443"/>
              </a:xfrm>
              <a:prstGeom prst="rect">
                <a:avLst/>
              </a:prstGeom>
              <a:noFill/>
            </p:spPr>
            <p:txBody>
              <a:bodyPr wrap="none" rtlCol="0">
                <a:spAutoFit/>
              </a:bodyPr>
              <a:lstStyle/>
              <a:p>
                <a:r>
                  <a:rPr lang="tr-TR" altLang="zh-TW" b="1" dirty="0" smtClean="0"/>
                  <a:t>p</a:t>
                </a:r>
                <a:r>
                  <a:rPr lang="en-US" altLang="zh-TW" b="1" baseline="-25000" dirty="0" smtClean="0"/>
                  <a:t>5</a:t>
                </a:r>
                <a:r>
                  <a:rPr lang="en-US" altLang="zh-TW" b="1" dirty="0" smtClean="0"/>
                  <a:t> =</a:t>
                </a:r>
                <a14:m>
                  <m:oMath xmlns:m="http://schemas.openxmlformats.org/officeDocument/2006/math">
                    <m:f>
                      <m:fPr>
                        <m:ctrlPr>
                          <a:rPr lang="en-US" altLang="zh-TW" b="1" i="1" smtClean="0">
                            <a:latin typeface="Cambria Math"/>
                          </a:rPr>
                        </m:ctrlPr>
                      </m:fPr>
                      <m:num>
                        <m:r>
                          <a:rPr lang="en-US" altLang="zh-TW" b="1" i="1" smtClean="0">
                            <a:latin typeface="Cambria Math"/>
                          </a:rPr>
                          <m:t>𝟎</m:t>
                        </m:r>
                        <m:r>
                          <a:rPr lang="en-US" altLang="zh-TW" b="1" i="1" smtClean="0">
                            <a:latin typeface="Cambria Math"/>
                          </a:rPr>
                          <m:t>+</m:t>
                        </m:r>
                        <m:r>
                          <a:rPr lang="en-US" altLang="zh-TW" b="1" i="1" smtClean="0">
                            <a:latin typeface="Cambria Math"/>
                          </a:rPr>
                          <m:t>𝟏</m:t>
                        </m:r>
                        <m:r>
                          <a:rPr lang="en-US" altLang="zh-TW" b="1" i="1" smtClean="0">
                            <a:latin typeface="Cambria Math"/>
                          </a:rPr>
                          <m:t>+</m:t>
                        </m:r>
                        <m:r>
                          <a:rPr lang="en-US" altLang="zh-TW" b="1" i="1" smtClean="0">
                            <a:latin typeface="Cambria Math"/>
                          </a:rPr>
                          <m:t>𝟏</m:t>
                        </m:r>
                      </m:num>
                      <m:den>
                        <m:r>
                          <a:rPr lang="en-US" altLang="zh-TW" b="1" i="1" smtClean="0">
                            <a:latin typeface="Cambria Math"/>
                          </a:rPr>
                          <m:t>𝟏𝟎</m:t>
                        </m:r>
                      </m:den>
                    </m:f>
                  </m:oMath>
                </a14:m>
                <a:r>
                  <a:rPr lang="zh-TW" altLang="en-US" dirty="0" smtClean="0"/>
                  <a:t> </a:t>
                </a:r>
                <a:r>
                  <a:rPr lang="en-US" altLang="zh-TW" dirty="0" smtClean="0"/>
                  <a:t>= 0.2</a:t>
                </a:r>
                <a:endParaRPr lang="zh-TW" altLang="en-US"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6444208" y="5744869"/>
                <a:ext cx="1747594" cy="492443"/>
              </a:xfrm>
              <a:prstGeom prst="rect">
                <a:avLst/>
              </a:prstGeom>
              <a:blipFill rotWithShape="1">
                <a:blip r:embed="rId7"/>
                <a:stretch>
                  <a:fillRect l="-2787" r="-2439" b="-4938"/>
                </a:stretch>
              </a:blipFill>
            </p:spPr>
            <p:txBody>
              <a:bodyPr/>
              <a:lstStyle/>
              <a:p>
                <a:r>
                  <a:rPr lang="zh-TW" altLang="en-US">
                    <a:noFill/>
                  </a:rPr>
                  <a:t> </a:t>
                </a:r>
              </a:p>
            </p:txBody>
          </p:sp>
        </mc:Fallback>
      </mc:AlternateContent>
      <p:sp>
        <p:nvSpPr>
          <p:cNvPr id="23" name="文字方塊 22"/>
          <p:cNvSpPr txBox="1"/>
          <p:nvPr/>
        </p:nvSpPr>
        <p:spPr>
          <a:xfrm>
            <a:off x="755576" y="6208034"/>
            <a:ext cx="5043368" cy="400110"/>
          </a:xfrm>
          <a:prstGeom prst="rect">
            <a:avLst/>
          </a:prstGeom>
          <a:noFill/>
        </p:spPr>
        <p:txBody>
          <a:bodyPr wrap="none" rtlCol="0">
            <a:spAutoFit/>
          </a:bodyPr>
          <a:lstStyle/>
          <a:p>
            <a:r>
              <a:rPr lang="en-US" altLang="zh-TW" sz="2000" dirty="0" smtClean="0"/>
              <a:t>P(w|</a:t>
            </a:r>
            <a:r>
              <a:rPr lang="el-GR" altLang="zh-TW" sz="2000" dirty="0"/>
              <a:t>θ</a:t>
            </a:r>
            <a:r>
              <a:rPr lang="en-US" altLang="zh-TW" sz="2000" baseline="-25000" dirty="0" smtClean="0"/>
              <a:t>G</a:t>
            </a:r>
            <a:r>
              <a:rPr lang="en-US" altLang="zh-TW" sz="2000" dirty="0" smtClean="0"/>
              <a:t>) = 0.2</a:t>
            </a:r>
            <a:r>
              <a:rPr lang="en-US" altLang="zh-TW" sz="2000" baseline="30000" dirty="0" smtClean="0"/>
              <a:t>d1</a:t>
            </a:r>
            <a:r>
              <a:rPr lang="en-US" altLang="zh-TW" sz="2000" dirty="0" smtClean="0"/>
              <a:t> </a:t>
            </a:r>
            <a:r>
              <a:rPr lang="en-US" altLang="zh-TW" sz="2000" dirty="0"/>
              <a:t>* 0.1</a:t>
            </a:r>
            <a:r>
              <a:rPr lang="en-US" altLang="zh-TW" sz="2000" baseline="30000" dirty="0"/>
              <a:t>d2 </a:t>
            </a:r>
            <a:r>
              <a:rPr lang="en-US" altLang="zh-TW" sz="2000" dirty="0"/>
              <a:t>* 0.3</a:t>
            </a:r>
            <a:r>
              <a:rPr lang="en-US" altLang="zh-TW" sz="2000" baseline="30000" dirty="0"/>
              <a:t>d3 </a:t>
            </a:r>
            <a:r>
              <a:rPr lang="en-US" altLang="zh-TW" sz="2000" dirty="0"/>
              <a:t>* 0.2</a:t>
            </a:r>
            <a:r>
              <a:rPr lang="en-US" altLang="zh-TW" sz="2000" baseline="30000" dirty="0"/>
              <a:t>d4 </a:t>
            </a:r>
            <a:r>
              <a:rPr lang="en-US" altLang="zh-TW" sz="2000" dirty="0"/>
              <a:t>* </a:t>
            </a:r>
            <a:r>
              <a:rPr lang="en-US" altLang="zh-TW" sz="2000" dirty="0" smtClean="0"/>
              <a:t>0.2</a:t>
            </a:r>
            <a:r>
              <a:rPr lang="en-US" altLang="zh-TW" sz="2000" baseline="30000" dirty="0" smtClean="0"/>
              <a:t>d5</a:t>
            </a:r>
            <a:endParaRPr lang="zh-TW" altLang="zh-TW" sz="2000" dirty="0"/>
          </a:p>
        </p:txBody>
      </p:sp>
      <p:sp>
        <p:nvSpPr>
          <p:cNvPr id="24" name="矩形 23"/>
          <p:cNvSpPr/>
          <p:nvPr/>
        </p:nvSpPr>
        <p:spPr>
          <a:xfrm>
            <a:off x="467544" y="3717032"/>
            <a:ext cx="3660556" cy="17700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4166766" y="4141958"/>
            <a:ext cx="1994457" cy="461665"/>
          </a:xfrm>
          <a:prstGeom prst="rect">
            <a:avLst/>
          </a:prstGeom>
          <a:noFill/>
        </p:spPr>
        <p:txBody>
          <a:bodyPr wrap="none" rtlCol="0">
            <a:spAutoFit/>
          </a:bodyPr>
          <a:lstStyle/>
          <a:p>
            <a:r>
              <a:rPr lang="en-US" altLang="zh-TW" sz="2400" dirty="0" smtClean="0">
                <a:latin typeface="Gungsuh" pitchFamily="18" charset="-127"/>
                <a:ea typeface="Gungsuh" pitchFamily="18" charset="-127"/>
              </a:rPr>
              <a:t>Training !!</a:t>
            </a:r>
            <a:endParaRPr lang="zh-TW" altLang="en-US" sz="2400" dirty="0">
              <a:latin typeface="Gungsuh" pitchFamily="18" charset="-127"/>
              <a:ea typeface="Gungsuh" pitchFamily="18" charset="-127"/>
            </a:endParaRPr>
          </a:p>
        </p:txBody>
      </p:sp>
      <p:sp>
        <p:nvSpPr>
          <p:cNvPr id="26" name="右彎箭號 25"/>
          <p:cNvSpPr/>
          <p:nvPr/>
        </p:nvSpPr>
        <p:spPr>
          <a:xfrm rot="5400000">
            <a:off x="4022523" y="4683280"/>
            <a:ext cx="967990" cy="756837"/>
          </a:xfrm>
          <a:prstGeom prst="bentArrow">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40742"/>
            <a:ext cx="39528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10530"/>
            <a:ext cx="38576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a:off x="2051720" y="110530"/>
            <a:ext cx="961221" cy="366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3035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animBg="1"/>
      <p:bldP spid="16" grpId="0" animBg="1"/>
      <p:bldP spid="17" grpId="0" animBg="1"/>
      <p:bldP spid="18" grpId="0"/>
      <p:bldP spid="19" grpId="0"/>
      <p:bldP spid="20" grpId="0"/>
      <p:bldP spid="21" grpId="0"/>
      <p:bldP spid="22" grpId="0"/>
      <p:bldP spid="23" grpId="0"/>
      <p:bldP spid="24" grpId="0" animBg="1"/>
      <p:bldP spid="25"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16</a:t>
            </a:fld>
            <a:endParaRPr lang="zh-TW" altLang="en-US" sz="1400" dirty="0">
              <a:solidFill>
                <a:schemeClr val="tx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0742"/>
            <a:ext cx="39528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0530"/>
            <a:ext cx="38576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5076056" y="110530"/>
            <a:ext cx="961221" cy="366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908720"/>
            <a:ext cx="5924550" cy="733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矩形 8"/>
          <p:cNvSpPr/>
          <p:nvPr/>
        </p:nvSpPr>
        <p:spPr>
          <a:xfrm>
            <a:off x="755575" y="2132856"/>
            <a:ext cx="2232249" cy="49070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smtClean="0"/>
              <a:t>Saving Private Ryan</a:t>
            </a:r>
            <a:endParaRPr lang="zh-TW" altLang="en-US" dirty="0"/>
          </a:p>
        </p:txBody>
      </p:sp>
      <p:sp>
        <p:nvSpPr>
          <p:cNvPr id="11" name="矩形 10"/>
          <p:cNvSpPr/>
          <p:nvPr/>
        </p:nvSpPr>
        <p:spPr>
          <a:xfrm>
            <a:off x="4562052" y="1916832"/>
            <a:ext cx="2962276"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a:t>Saving Private </a:t>
            </a:r>
            <a:r>
              <a:rPr lang="en-US" altLang="zh-TW" dirty="0" smtClean="0"/>
              <a:t>Ryan</a:t>
            </a:r>
            <a:r>
              <a:rPr lang="zh-TW" altLang="en-US" dirty="0" smtClean="0"/>
              <a:t> </a:t>
            </a:r>
            <a:r>
              <a:rPr lang="en-US" altLang="zh-TW" dirty="0" smtClean="0">
                <a:solidFill>
                  <a:srgbClr val="FFFF00"/>
                </a:solidFill>
              </a:rPr>
              <a:t>actor</a:t>
            </a:r>
            <a:endParaRPr lang="zh-TW" altLang="en-US" dirty="0">
              <a:solidFill>
                <a:srgbClr val="FFFF00"/>
              </a:solidFill>
            </a:endParaRPr>
          </a:p>
        </p:txBody>
      </p:sp>
      <p:sp>
        <p:nvSpPr>
          <p:cNvPr id="12" name="矩形 11"/>
          <p:cNvSpPr/>
          <p:nvPr/>
        </p:nvSpPr>
        <p:spPr>
          <a:xfrm>
            <a:off x="4572000" y="4077072"/>
            <a:ext cx="2962275"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a:t>Saving Private Ryan</a:t>
            </a:r>
            <a:r>
              <a:rPr lang="zh-TW" altLang="en-US" dirty="0"/>
              <a:t> </a:t>
            </a:r>
            <a:r>
              <a:rPr lang="en-US" altLang="zh-TW" dirty="0" smtClean="0">
                <a:solidFill>
                  <a:srgbClr val="FFFF00"/>
                </a:solidFill>
              </a:rPr>
              <a:t>film</a:t>
            </a:r>
            <a:endParaRPr lang="zh-TW" altLang="en-US" dirty="0">
              <a:solidFill>
                <a:srgbClr val="FFFF00"/>
              </a:solidFill>
            </a:endParaRPr>
          </a:p>
        </p:txBody>
      </p:sp>
      <mc:AlternateContent xmlns:mc="http://schemas.openxmlformats.org/markup-compatibility/2006" xmlns:a14="http://schemas.microsoft.com/office/drawing/2010/main">
        <mc:Choice Requires="a14">
          <p:sp>
            <p:nvSpPr>
              <p:cNvPr id="15" name="文字方塊 14"/>
              <p:cNvSpPr txBox="1"/>
              <p:nvPr/>
            </p:nvSpPr>
            <p:spPr>
              <a:xfrm>
                <a:off x="480808" y="4941168"/>
                <a:ext cx="3587136" cy="532390"/>
              </a:xfrm>
              <a:prstGeom prst="rect">
                <a:avLst/>
              </a:prstGeom>
              <a:noFill/>
            </p:spPr>
            <p:txBody>
              <a:bodyPr wrap="none" rtlCol="0">
                <a:spAutoFit/>
              </a:bodyPr>
              <a:lstStyle/>
              <a:p>
                <a:r>
                  <a:rPr lang="tr-TR" altLang="zh-TW" b="1" dirty="0" smtClean="0"/>
                  <a:t>p</a:t>
                </a:r>
                <a:r>
                  <a:rPr lang="en-US" altLang="zh-TW" b="1" dirty="0" smtClean="0"/>
                  <a:t>(</a:t>
                </a:r>
                <a:r>
                  <a:rPr lang="en-US" altLang="zh-TW" dirty="0" smtClean="0"/>
                  <a:t>W</a:t>
                </a:r>
                <a:r>
                  <a:rPr lang="en-US" altLang="zh-TW" baseline="-25000" dirty="0" smtClean="0"/>
                  <a:t>1 </a:t>
                </a:r>
                <a:r>
                  <a:rPr lang="en-US" altLang="zh-TW" b="1" dirty="0" smtClean="0"/>
                  <a:t>|</a:t>
                </a:r>
                <a:r>
                  <a:rPr lang="el-GR" altLang="zh-TW" dirty="0" smtClean="0"/>
                  <a:t>θ</a:t>
                </a:r>
                <a:r>
                  <a:rPr lang="en-US" altLang="zh-TW" baseline="-25000" dirty="0" smtClean="0"/>
                  <a:t>B</a:t>
                </a:r>
                <a:r>
                  <a:rPr lang="en-US" altLang="zh-TW" b="1" dirty="0" smtClean="0"/>
                  <a:t>) =</a:t>
                </a:r>
                <a14:m>
                  <m:oMath xmlns:m="http://schemas.openxmlformats.org/officeDocument/2006/math">
                    <m:f>
                      <m:fPr>
                        <m:ctrlPr>
                          <a:rPr lang="en-US" altLang="zh-TW" b="1" i="1" smtClean="0">
                            <a:latin typeface="Cambria Math"/>
                          </a:rPr>
                        </m:ctrlPr>
                      </m:fPr>
                      <m:num>
                        <m:r>
                          <a:rPr lang="en-US" altLang="zh-TW" b="1" i="1" smtClean="0">
                            <a:latin typeface="Cambria Math"/>
                          </a:rPr>
                          <m:t>𝟑</m:t>
                        </m:r>
                        <m:r>
                          <a:rPr lang="en-US" altLang="zh-TW" b="1" i="1" smtClean="0">
                            <a:latin typeface="Cambria Math"/>
                          </a:rPr>
                          <m:t>+(</m:t>
                        </m:r>
                        <m:r>
                          <a:rPr lang="en-US" altLang="zh-TW" b="1" i="1" smtClean="0">
                            <a:latin typeface="Cambria Math"/>
                          </a:rPr>
                          <m:t>𝟏</m:t>
                        </m:r>
                        <m:r>
                          <a:rPr lang="en-US" altLang="zh-TW" b="1" i="1" smtClean="0">
                            <a:latin typeface="Cambria Math"/>
                          </a:rPr>
                          <m:t>+</m:t>
                        </m:r>
                        <m:r>
                          <a:rPr lang="en-US" altLang="zh-TW" b="1" i="1" smtClean="0">
                            <a:latin typeface="Cambria Math"/>
                          </a:rPr>
                          <m:t>𝟎</m:t>
                        </m:r>
                        <m:r>
                          <a:rPr lang="en-US" altLang="zh-TW" b="1" i="1" smtClean="0">
                            <a:latin typeface="Cambria Math"/>
                          </a:rPr>
                          <m:t>)</m:t>
                        </m:r>
                      </m:num>
                      <m:den>
                        <m:d>
                          <m:dPr>
                            <m:ctrlPr>
                              <a:rPr lang="en-US" altLang="zh-TW" b="1" i="1" smtClean="0">
                                <a:latin typeface="Cambria Math"/>
                              </a:rPr>
                            </m:ctrlPr>
                          </m:dPr>
                          <m:e>
                            <m:r>
                              <a:rPr lang="en-US" altLang="zh-TW" b="1" i="1" smtClean="0">
                                <a:latin typeface="Cambria Math"/>
                              </a:rPr>
                              <m:t>𝟑</m:t>
                            </m:r>
                            <m:r>
                              <a:rPr lang="en-US" altLang="zh-TW" b="1" i="1" smtClean="0">
                                <a:latin typeface="Cambria Math"/>
                              </a:rPr>
                              <m:t>+</m:t>
                            </m:r>
                            <m:r>
                              <a:rPr lang="en-US" altLang="zh-TW" b="1" i="1" smtClean="0">
                                <a:latin typeface="Cambria Math"/>
                              </a:rPr>
                              <m:t>𝟏</m:t>
                            </m:r>
                          </m:e>
                        </m:d>
                        <m:r>
                          <a:rPr lang="en-US" altLang="zh-TW" b="1" i="1" smtClean="0">
                            <a:latin typeface="Cambria Math"/>
                          </a:rPr>
                          <m:t>+</m:t>
                        </m:r>
                        <m:d>
                          <m:dPr>
                            <m:ctrlPr>
                              <a:rPr lang="en-US" altLang="zh-TW" b="1" i="1" smtClean="0">
                                <a:latin typeface="Cambria Math"/>
                              </a:rPr>
                            </m:ctrlPr>
                          </m:dPr>
                          <m:e>
                            <m:r>
                              <a:rPr lang="en-US" altLang="zh-TW" b="1" i="1" smtClean="0">
                                <a:latin typeface="Cambria Math"/>
                              </a:rPr>
                              <m:t>𝟐</m:t>
                            </m:r>
                            <m:r>
                              <a:rPr lang="en-US" altLang="zh-TW" b="1" i="1" smtClean="0">
                                <a:latin typeface="Cambria Math"/>
                              </a:rPr>
                              <m:t>+</m:t>
                            </m:r>
                            <m:r>
                              <a:rPr lang="en-US" altLang="zh-TW" b="1" i="1" smtClean="0">
                                <a:latin typeface="Cambria Math"/>
                              </a:rPr>
                              <m:t>𝟎</m:t>
                            </m:r>
                          </m:e>
                        </m:d>
                        <m:r>
                          <a:rPr lang="en-US" altLang="zh-TW" b="1" i="1" smtClean="0">
                            <a:latin typeface="Cambria Math"/>
                          </a:rPr>
                          <m:t>+(</m:t>
                        </m:r>
                        <m:r>
                          <a:rPr lang="en-US" altLang="zh-TW" b="1" i="1" smtClean="0">
                            <a:latin typeface="Cambria Math"/>
                          </a:rPr>
                          <m:t>𝟐</m:t>
                        </m:r>
                        <m:r>
                          <a:rPr lang="en-US" altLang="zh-TW" b="1" i="1" smtClean="0">
                            <a:latin typeface="Cambria Math"/>
                          </a:rPr>
                          <m:t>+</m:t>
                        </m:r>
                        <m:r>
                          <a:rPr lang="en-US" altLang="zh-TW" b="1" i="1" smtClean="0">
                            <a:latin typeface="Cambria Math"/>
                          </a:rPr>
                          <m:t>𝟐</m:t>
                        </m:r>
                        <m:r>
                          <a:rPr lang="en-US" altLang="zh-TW" b="1" i="1" smtClean="0">
                            <a:latin typeface="Cambria Math"/>
                          </a:rPr>
                          <m:t>)</m:t>
                        </m:r>
                      </m:den>
                    </m:f>
                  </m:oMath>
                </a14:m>
                <a:r>
                  <a:rPr lang="zh-TW" altLang="en-US" dirty="0" smtClean="0"/>
                  <a:t> </a:t>
                </a:r>
                <a:r>
                  <a:rPr lang="en-US" altLang="zh-TW" dirty="0" smtClean="0"/>
                  <a:t>= 0.4</a:t>
                </a:r>
                <a:endParaRPr lang="zh-TW" altLang="en-US"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480808" y="4941168"/>
                <a:ext cx="3587136" cy="532390"/>
              </a:xfrm>
              <a:prstGeom prst="rect">
                <a:avLst/>
              </a:prstGeom>
              <a:blipFill rotWithShape="1">
                <a:blip r:embed="rId5"/>
                <a:stretch>
                  <a:fillRect l="-1531" r="-680" b="-68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467544" y="5589240"/>
                <a:ext cx="3587136" cy="533544"/>
              </a:xfrm>
              <a:prstGeom prst="rect">
                <a:avLst/>
              </a:prstGeom>
              <a:noFill/>
            </p:spPr>
            <p:txBody>
              <a:bodyPr wrap="none" rtlCol="0">
                <a:spAutoFit/>
              </a:bodyPr>
              <a:lstStyle/>
              <a:p>
                <a:r>
                  <a:rPr lang="tr-TR" altLang="zh-TW" b="1" dirty="0" smtClean="0"/>
                  <a:t>p</a:t>
                </a:r>
                <a:r>
                  <a:rPr lang="en-US" altLang="zh-TW" b="1" dirty="0" smtClean="0"/>
                  <a:t>(</a:t>
                </a:r>
                <a:r>
                  <a:rPr lang="en-US" altLang="zh-TW" dirty="0" smtClean="0"/>
                  <a:t>W</a:t>
                </a:r>
                <a:r>
                  <a:rPr lang="en-US" altLang="zh-TW" baseline="-25000" dirty="0" smtClean="0"/>
                  <a:t>2 </a:t>
                </a:r>
                <a:r>
                  <a:rPr lang="en-US" altLang="zh-TW" b="1" dirty="0" smtClean="0"/>
                  <a:t>|</a:t>
                </a:r>
                <a:r>
                  <a:rPr lang="el-GR" altLang="zh-TW" dirty="0" smtClean="0"/>
                  <a:t>θ</a:t>
                </a:r>
                <a:r>
                  <a:rPr lang="en-US" altLang="zh-TW" baseline="-25000" dirty="0" smtClean="0"/>
                  <a:t>B</a:t>
                </a:r>
                <a:r>
                  <a:rPr lang="en-US" altLang="zh-TW" b="1" dirty="0" smtClean="0"/>
                  <a:t>) =</a:t>
                </a:r>
                <a14:m>
                  <m:oMath xmlns:m="http://schemas.openxmlformats.org/officeDocument/2006/math">
                    <m:f>
                      <m:fPr>
                        <m:ctrlPr>
                          <a:rPr lang="en-US" altLang="zh-TW" b="1" i="1" smtClean="0">
                            <a:latin typeface="Cambria Math"/>
                          </a:rPr>
                        </m:ctrlPr>
                      </m:fPr>
                      <m:num>
                        <m:r>
                          <a:rPr lang="en-US" altLang="zh-TW" b="1" i="1" smtClean="0">
                            <a:latin typeface="Cambria Math"/>
                          </a:rPr>
                          <m:t>𝟐</m:t>
                        </m:r>
                        <m:r>
                          <a:rPr lang="en-US" altLang="zh-TW" b="1" i="1" smtClean="0">
                            <a:latin typeface="Cambria Math"/>
                          </a:rPr>
                          <m:t>+(</m:t>
                        </m:r>
                        <m:r>
                          <a:rPr lang="en-US" altLang="zh-TW" b="1" i="1" smtClean="0">
                            <a:latin typeface="Cambria Math"/>
                          </a:rPr>
                          <m:t>𝟎</m:t>
                        </m:r>
                        <m:r>
                          <a:rPr lang="en-US" altLang="zh-TW" b="1" i="1" smtClean="0">
                            <a:latin typeface="Cambria Math"/>
                          </a:rPr>
                          <m:t>+</m:t>
                        </m:r>
                        <m:r>
                          <a:rPr lang="en-US" altLang="zh-TW" b="1" i="1" smtClean="0">
                            <a:latin typeface="Cambria Math"/>
                          </a:rPr>
                          <m:t>𝟎</m:t>
                        </m:r>
                        <m:r>
                          <a:rPr lang="en-US" altLang="zh-TW" b="1" i="1" smtClean="0">
                            <a:latin typeface="Cambria Math"/>
                          </a:rPr>
                          <m:t>)</m:t>
                        </m:r>
                      </m:num>
                      <m:den>
                        <m:d>
                          <m:dPr>
                            <m:ctrlPr>
                              <a:rPr lang="en-US" altLang="zh-TW" b="1" i="1" smtClean="0">
                                <a:latin typeface="Cambria Math"/>
                              </a:rPr>
                            </m:ctrlPr>
                          </m:dPr>
                          <m:e>
                            <m:r>
                              <a:rPr lang="en-US" altLang="zh-TW" b="1" i="1" smtClean="0">
                                <a:latin typeface="Cambria Math"/>
                              </a:rPr>
                              <m:t>𝟑</m:t>
                            </m:r>
                            <m:r>
                              <a:rPr lang="en-US" altLang="zh-TW" b="1" i="1" smtClean="0">
                                <a:latin typeface="Cambria Math"/>
                              </a:rPr>
                              <m:t>+</m:t>
                            </m:r>
                            <m:r>
                              <a:rPr lang="en-US" altLang="zh-TW" b="1" i="1" smtClean="0">
                                <a:latin typeface="Cambria Math"/>
                              </a:rPr>
                              <m:t>𝟏</m:t>
                            </m:r>
                          </m:e>
                        </m:d>
                        <m:r>
                          <a:rPr lang="en-US" altLang="zh-TW" b="1" i="1" smtClean="0">
                            <a:latin typeface="Cambria Math"/>
                          </a:rPr>
                          <m:t>+</m:t>
                        </m:r>
                        <m:d>
                          <m:dPr>
                            <m:ctrlPr>
                              <a:rPr lang="en-US" altLang="zh-TW" b="1" i="1" smtClean="0">
                                <a:latin typeface="Cambria Math"/>
                              </a:rPr>
                            </m:ctrlPr>
                          </m:dPr>
                          <m:e>
                            <m:r>
                              <a:rPr lang="en-US" altLang="zh-TW" b="1" i="1" smtClean="0">
                                <a:latin typeface="Cambria Math"/>
                              </a:rPr>
                              <m:t>𝟐</m:t>
                            </m:r>
                            <m:r>
                              <a:rPr lang="en-US" altLang="zh-TW" b="1" i="1" smtClean="0">
                                <a:latin typeface="Cambria Math"/>
                              </a:rPr>
                              <m:t>+</m:t>
                            </m:r>
                            <m:r>
                              <a:rPr lang="en-US" altLang="zh-TW" b="1" i="1" smtClean="0">
                                <a:latin typeface="Cambria Math"/>
                              </a:rPr>
                              <m:t>𝟎</m:t>
                            </m:r>
                          </m:e>
                        </m:d>
                        <m:r>
                          <a:rPr lang="en-US" altLang="zh-TW" b="1" i="1" smtClean="0">
                            <a:latin typeface="Cambria Math"/>
                          </a:rPr>
                          <m:t>+(</m:t>
                        </m:r>
                        <m:r>
                          <a:rPr lang="en-US" altLang="zh-TW" b="1" i="1" smtClean="0">
                            <a:latin typeface="Cambria Math"/>
                          </a:rPr>
                          <m:t>𝟐</m:t>
                        </m:r>
                        <m:r>
                          <a:rPr lang="en-US" altLang="zh-TW" b="1" i="1" smtClean="0">
                            <a:latin typeface="Cambria Math"/>
                          </a:rPr>
                          <m:t>+</m:t>
                        </m:r>
                        <m:r>
                          <a:rPr lang="en-US" altLang="zh-TW" b="1" i="1" smtClean="0">
                            <a:latin typeface="Cambria Math"/>
                          </a:rPr>
                          <m:t>𝟏</m:t>
                        </m:r>
                        <m:r>
                          <a:rPr lang="en-US" altLang="zh-TW" b="1" i="1" smtClean="0">
                            <a:latin typeface="Cambria Math"/>
                          </a:rPr>
                          <m:t>)</m:t>
                        </m:r>
                      </m:den>
                    </m:f>
                  </m:oMath>
                </a14:m>
                <a:r>
                  <a:rPr lang="zh-TW" altLang="en-US" dirty="0" smtClean="0"/>
                  <a:t> </a:t>
                </a:r>
                <a:r>
                  <a:rPr lang="en-US" altLang="zh-TW" dirty="0" smtClean="0"/>
                  <a:t>= 0.2</a:t>
                </a:r>
                <a:endParaRPr lang="zh-TW" altLang="en-US"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467544" y="5589240"/>
                <a:ext cx="3587136" cy="533544"/>
              </a:xfrm>
              <a:prstGeom prst="rect">
                <a:avLst/>
              </a:prstGeom>
              <a:blipFill rotWithShape="1">
                <a:blip r:embed="rId6"/>
                <a:stretch>
                  <a:fillRect l="-1531" r="-680" b="-68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467544" y="6207824"/>
                <a:ext cx="3587136" cy="533544"/>
              </a:xfrm>
              <a:prstGeom prst="rect">
                <a:avLst/>
              </a:prstGeom>
              <a:noFill/>
            </p:spPr>
            <p:txBody>
              <a:bodyPr wrap="none" rtlCol="0">
                <a:spAutoFit/>
              </a:bodyPr>
              <a:lstStyle/>
              <a:p>
                <a:r>
                  <a:rPr lang="tr-TR" altLang="zh-TW" b="1" dirty="0" smtClean="0"/>
                  <a:t>p</a:t>
                </a:r>
                <a:r>
                  <a:rPr lang="en-US" altLang="zh-TW" b="1" dirty="0" smtClean="0"/>
                  <a:t>(</a:t>
                </a:r>
                <a:r>
                  <a:rPr lang="en-US" altLang="zh-TW" dirty="0" smtClean="0"/>
                  <a:t>W</a:t>
                </a:r>
                <a:r>
                  <a:rPr lang="en-US" altLang="zh-TW" baseline="-25000" dirty="0" smtClean="0"/>
                  <a:t>3 </a:t>
                </a:r>
                <a:r>
                  <a:rPr lang="en-US" altLang="zh-TW" b="1" dirty="0" smtClean="0"/>
                  <a:t>|</a:t>
                </a:r>
                <a:r>
                  <a:rPr lang="el-GR" altLang="zh-TW" dirty="0" smtClean="0"/>
                  <a:t>θ</a:t>
                </a:r>
                <a:r>
                  <a:rPr lang="en-US" altLang="zh-TW" baseline="-25000" dirty="0" smtClean="0"/>
                  <a:t>B</a:t>
                </a:r>
                <a:r>
                  <a:rPr lang="en-US" altLang="zh-TW" b="1" dirty="0" smtClean="0"/>
                  <a:t>) =</a:t>
                </a:r>
                <a14:m>
                  <m:oMath xmlns:m="http://schemas.openxmlformats.org/officeDocument/2006/math">
                    <m:f>
                      <m:fPr>
                        <m:ctrlPr>
                          <a:rPr lang="en-US" altLang="zh-TW" b="1" i="1" smtClean="0">
                            <a:latin typeface="Cambria Math"/>
                          </a:rPr>
                        </m:ctrlPr>
                      </m:fPr>
                      <m:num>
                        <m:r>
                          <a:rPr lang="en-US" altLang="zh-TW" b="1" i="1" smtClean="0">
                            <a:latin typeface="Cambria Math"/>
                          </a:rPr>
                          <m:t>𝟐</m:t>
                        </m:r>
                        <m:r>
                          <a:rPr lang="en-US" altLang="zh-TW" b="1" i="1" smtClean="0">
                            <a:latin typeface="Cambria Math"/>
                          </a:rPr>
                          <m:t>+(</m:t>
                        </m:r>
                        <m:r>
                          <a:rPr lang="en-US" altLang="zh-TW" b="1" i="1" smtClean="0">
                            <a:latin typeface="Cambria Math"/>
                          </a:rPr>
                          <m:t>𝟏</m:t>
                        </m:r>
                        <m:r>
                          <a:rPr lang="en-US" altLang="zh-TW" b="1" i="1" smtClean="0">
                            <a:latin typeface="Cambria Math"/>
                          </a:rPr>
                          <m:t>+</m:t>
                        </m:r>
                        <m:r>
                          <a:rPr lang="en-US" altLang="zh-TW" b="1" i="1" smtClean="0">
                            <a:latin typeface="Cambria Math"/>
                          </a:rPr>
                          <m:t>𝟏</m:t>
                        </m:r>
                        <m:r>
                          <a:rPr lang="en-US" altLang="zh-TW" b="1" i="1" smtClean="0">
                            <a:latin typeface="Cambria Math"/>
                          </a:rPr>
                          <m:t>)</m:t>
                        </m:r>
                      </m:num>
                      <m:den>
                        <m:d>
                          <m:dPr>
                            <m:ctrlPr>
                              <a:rPr lang="en-US" altLang="zh-TW" b="1" i="1" smtClean="0">
                                <a:latin typeface="Cambria Math"/>
                              </a:rPr>
                            </m:ctrlPr>
                          </m:dPr>
                          <m:e>
                            <m:r>
                              <a:rPr lang="en-US" altLang="zh-TW" b="1" i="1" smtClean="0">
                                <a:latin typeface="Cambria Math"/>
                              </a:rPr>
                              <m:t>𝟑</m:t>
                            </m:r>
                            <m:r>
                              <a:rPr lang="en-US" altLang="zh-TW" b="1" i="1" smtClean="0">
                                <a:latin typeface="Cambria Math"/>
                              </a:rPr>
                              <m:t>+</m:t>
                            </m:r>
                            <m:r>
                              <a:rPr lang="en-US" altLang="zh-TW" b="1" i="1" smtClean="0">
                                <a:latin typeface="Cambria Math"/>
                              </a:rPr>
                              <m:t>𝟏</m:t>
                            </m:r>
                          </m:e>
                        </m:d>
                        <m:r>
                          <a:rPr lang="en-US" altLang="zh-TW" b="1" i="1" smtClean="0">
                            <a:latin typeface="Cambria Math"/>
                          </a:rPr>
                          <m:t>+</m:t>
                        </m:r>
                        <m:d>
                          <m:dPr>
                            <m:ctrlPr>
                              <a:rPr lang="en-US" altLang="zh-TW" b="1" i="1" smtClean="0">
                                <a:latin typeface="Cambria Math"/>
                              </a:rPr>
                            </m:ctrlPr>
                          </m:dPr>
                          <m:e>
                            <m:r>
                              <a:rPr lang="en-US" altLang="zh-TW" b="1" i="1" smtClean="0">
                                <a:latin typeface="Cambria Math"/>
                              </a:rPr>
                              <m:t>𝟐</m:t>
                            </m:r>
                            <m:r>
                              <a:rPr lang="en-US" altLang="zh-TW" b="1" i="1" smtClean="0">
                                <a:latin typeface="Cambria Math"/>
                              </a:rPr>
                              <m:t>+</m:t>
                            </m:r>
                            <m:r>
                              <a:rPr lang="en-US" altLang="zh-TW" b="1" i="1" smtClean="0">
                                <a:latin typeface="Cambria Math"/>
                              </a:rPr>
                              <m:t>𝟎</m:t>
                            </m:r>
                          </m:e>
                        </m:d>
                        <m:r>
                          <a:rPr lang="en-US" altLang="zh-TW" b="1" i="1" smtClean="0">
                            <a:latin typeface="Cambria Math"/>
                          </a:rPr>
                          <m:t>+(</m:t>
                        </m:r>
                        <m:r>
                          <a:rPr lang="en-US" altLang="zh-TW" b="1" i="1" smtClean="0">
                            <a:latin typeface="Cambria Math"/>
                          </a:rPr>
                          <m:t>𝟐</m:t>
                        </m:r>
                        <m:r>
                          <a:rPr lang="en-US" altLang="zh-TW" b="1" i="1" smtClean="0">
                            <a:latin typeface="Cambria Math"/>
                          </a:rPr>
                          <m:t>+</m:t>
                        </m:r>
                        <m:r>
                          <a:rPr lang="en-US" altLang="zh-TW" b="1" i="1" smtClean="0">
                            <a:latin typeface="Cambria Math"/>
                          </a:rPr>
                          <m:t>𝟏</m:t>
                        </m:r>
                        <m:r>
                          <a:rPr lang="en-US" altLang="zh-TW" b="1" i="1" smtClean="0">
                            <a:latin typeface="Cambria Math"/>
                          </a:rPr>
                          <m:t>)</m:t>
                        </m:r>
                      </m:den>
                    </m:f>
                  </m:oMath>
                </a14:m>
                <a:r>
                  <a:rPr lang="zh-TW" altLang="en-US" dirty="0" smtClean="0"/>
                  <a:t> </a:t>
                </a:r>
                <a:r>
                  <a:rPr lang="en-US" altLang="zh-TW" dirty="0" smtClean="0"/>
                  <a:t>= 0.4</a:t>
                </a:r>
                <a:endParaRPr lang="zh-TW" altLang="en-US"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467544" y="6207824"/>
                <a:ext cx="3587136" cy="533544"/>
              </a:xfrm>
              <a:prstGeom prst="rect">
                <a:avLst/>
              </a:prstGeom>
              <a:blipFill rotWithShape="1">
                <a:blip r:embed="rId7"/>
                <a:stretch>
                  <a:fillRect l="-1531" r="-680" b="-5682"/>
                </a:stretch>
              </a:blipFill>
            </p:spPr>
            <p:txBody>
              <a:bodyPr/>
              <a:lstStyle/>
              <a:p>
                <a:r>
                  <a:rPr lang="zh-TW" altLang="en-US">
                    <a:noFill/>
                  </a:rPr>
                  <a:t> </a:t>
                </a:r>
              </a:p>
            </p:txBody>
          </p:sp>
        </mc:Fallback>
      </mc:AlternateContent>
      <p:sp>
        <p:nvSpPr>
          <p:cNvPr id="13" name="摺角紙張 12"/>
          <p:cNvSpPr/>
          <p:nvPr/>
        </p:nvSpPr>
        <p:spPr>
          <a:xfrm>
            <a:off x="2555776" y="3681028"/>
            <a:ext cx="792088" cy="972108"/>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摺角紙張 18"/>
          <p:cNvSpPr/>
          <p:nvPr/>
        </p:nvSpPr>
        <p:spPr>
          <a:xfrm>
            <a:off x="2339752" y="3681028"/>
            <a:ext cx="792088" cy="972108"/>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摺角紙張 19"/>
          <p:cNvSpPr/>
          <p:nvPr/>
        </p:nvSpPr>
        <p:spPr>
          <a:xfrm>
            <a:off x="2123728" y="3681028"/>
            <a:ext cx="792088" cy="972108"/>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摺角紙張 20"/>
          <p:cNvSpPr/>
          <p:nvPr/>
        </p:nvSpPr>
        <p:spPr>
          <a:xfrm>
            <a:off x="1835696" y="3681028"/>
            <a:ext cx="792088" cy="972108"/>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摺角紙張 21"/>
          <p:cNvSpPr/>
          <p:nvPr/>
        </p:nvSpPr>
        <p:spPr>
          <a:xfrm>
            <a:off x="1619672" y="3681028"/>
            <a:ext cx="792088" cy="972108"/>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摺角紙張 22"/>
          <p:cNvSpPr/>
          <p:nvPr/>
        </p:nvSpPr>
        <p:spPr>
          <a:xfrm>
            <a:off x="6732328" y="3321096"/>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摺角紙張 23"/>
          <p:cNvSpPr/>
          <p:nvPr/>
        </p:nvSpPr>
        <p:spPr>
          <a:xfrm>
            <a:off x="6516304" y="3321096"/>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摺角紙張 24"/>
          <p:cNvSpPr/>
          <p:nvPr/>
        </p:nvSpPr>
        <p:spPr>
          <a:xfrm>
            <a:off x="6300280" y="3321096"/>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摺角紙張 25"/>
          <p:cNvSpPr/>
          <p:nvPr/>
        </p:nvSpPr>
        <p:spPr>
          <a:xfrm>
            <a:off x="6012248" y="3321096"/>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摺角紙張 26"/>
          <p:cNvSpPr/>
          <p:nvPr/>
        </p:nvSpPr>
        <p:spPr>
          <a:xfrm>
            <a:off x="5796224" y="3321096"/>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摺角紙張 27"/>
          <p:cNvSpPr/>
          <p:nvPr/>
        </p:nvSpPr>
        <p:spPr>
          <a:xfrm>
            <a:off x="1403648" y="3681028"/>
            <a:ext cx="792088" cy="972108"/>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摺角紙張 28"/>
          <p:cNvSpPr/>
          <p:nvPr/>
        </p:nvSpPr>
        <p:spPr>
          <a:xfrm>
            <a:off x="1187624" y="3681028"/>
            <a:ext cx="792088" cy="972108"/>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摺角紙張 29"/>
          <p:cNvSpPr/>
          <p:nvPr/>
        </p:nvSpPr>
        <p:spPr>
          <a:xfrm>
            <a:off x="971600" y="3681028"/>
            <a:ext cx="792088" cy="972108"/>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摺角紙張 30"/>
          <p:cNvSpPr/>
          <p:nvPr/>
        </p:nvSpPr>
        <p:spPr>
          <a:xfrm>
            <a:off x="683568" y="3681028"/>
            <a:ext cx="792088" cy="972108"/>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摺角紙張 31"/>
          <p:cNvSpPr/>
          <p:nvPr/>
        </p:nvSpPr>
        <p:spPr>
          <a:xfrm>
            <a:off x="467544" y="3681028"/>
            <a:ext cx="792088" cy="972108"/>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摺角紙張 32"/>
          <p:cNvSpPr/>
          <p:nvPr/>
        </p:nvSpPr>
        <p:spPr>
          <a:xfrm>
            <a:off x="5580200" y="3321096"/>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摺角紙張 33"/>
          <p:cNvSpPr/>
          <p:nvPr/>
        </p:nvSpPr>
        <p:spPr>
          <a:xfrm>
            <a:off x="5364176" y="3321096"/>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摺角紙張 34"/>
          <p:cNvSpPr/>
          <p:nvPr/>
        </p:nvSpPr>
        <p:spPr>
          <a:xfrm>
            <a:off x="5148152" y="3321096"/>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摺角紙張 35"/>
          <p:cNvSpPr/>
          <p:nvPr/>
        </p:nvSpPr>
        <p:spPr>
          <a:xfrm>
            <a:off x="4860120" y="3321096"/>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摺角紙張 36"/>
          <p:cNvSpPr/>
          <p:nvPr/>
        </p:nvSpPr>
        <p:spPr>
          <a:xfrm>
            <a:off x="4644096" y="3321096"/>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1007604" y="3078252"/>
            <a:ext cx="2376264" cy="369332"/>
          </a:xfrm>
          <a:prstGeom prst="rect">
            <a:avLst/>
          </a:prstGeom>
          <a:noFill/>
        </p:spPr>
        <p:txBody>
          <a:bodyPr wrap="square" rtlCol="0">
            <a:spAutoFit/>
          </a:bodyPr>
          <a:lstStyle/>
          <a:p>
            <a:r>
              <a:rPr lang="zh-TW" altLang="en-US" b="1" dirty="0" smtClean="0"/>
              <a:t> </a:t>
            </a:r>
            <a:r>
              <a:rPr lang="en-US" altLang="zh-TW" dirty="0" smtClean="0"/>
              <a:t>Search  result </a:t>
            </a:r>
            <a:endParaRPr lang="zh-TW" altLang="en-US" b="1" dirty="0"/>
          </a:p>
        </p:txBody>
      </p:sp>
      <p:sp>
        <p:nvSpPr>
          <p:cNvPr id="39" name="文字方塊 38"/>
          <p:cNvSpPr txBox="1"/>
          <p:nvPr/>
        </p:nvSpPr>
        <p:spPr>
          <a:xfrm>
            <a:off x="5220072" y="2807640"/>
            <a:ext cx="2376264" cy="369332"/>
          </a:xfrm>
          <a:prstGeom prst="rect">
            <a:avLst/>
          </a:prstGeom>
          <a:noFill/>
        </p:spPr>
        <p:txBody>
          <a:bodyPr wrap="square" rtlCol="0">
            <a:spAutoFit/>
          </a:bodyPr>
          <a:lstStyle/>
          <a:p>
            <a:r>
              <a:rPr lang="zh-TW" altLang="en-US" b="1" dirty="0" smtClean="0"/>
              <a:t> </a:t>
            </a:r>
            <a:r>
              <a:rPr lang="en-US" altLang="zh-TW" dirty="0" smtClean="0"/>
              <a:t>Search  result </a:t>
            </a:r>
            <a:endParaRPr lang="zh-TW" altLang="en-US" b="1" dirty="0"/>
          </a:p>
        </p:txBody>
      </p:sp>
      <p:sp>
        <p:nvSpPr>
          <p:cNvPr id="2049" name="文字方塊 2048"/>
          <p:cNvSpPr txBox="1"/>
          <p:nvPr/>
        </p:nvSpPr>
        <p:spPr>
          <a:xfrm>
            <a:off x="467544" y="2708920"/>
            <a:ext cx="3222357" cy="369332"/>
          </a:xfrm>
          <a:prstGeom prst="rect">
            <a:avLst/>
          </a:prstGeom>
          <a:noFill/>
        </p:spPr>
        <p:txBody>
          <a:bodyPr wrap="none" rtlCol="0">
            <a:spAutoFit/>
          </a:bodyPr>
          <a:lstStyle/>
          <a:p>
            <a:r>
              <a:rPr lang="en-US" altLang="zh-TW" dirty="0" smtClean="0"/>
              <a:t>W</a:t>
            </a:r>
            <a:r>
              <a:rPr lang="en-US" altLang="zh-TW" baseline="-25000" dirty="0" smtClean="0"/>
              <a:t>1</a:t>
            </a:r>
            <a:r>
              <a:rPr lang="zh-TW" altLang="en-US" dirty="0" smtClean="0"/>
              <a:t>  </a:t>
            </a:r>
            <a:r>
              <a:rPr lang="en-US" altLang="zh-TW" dirty="0" smtClean="0"/>
              <a:t>: 3        W</a:t>
            </a:r>
            <a:r>
              <a:rPr lang="en-US" altLang="zh-TW" baseline="-25000" dirty="0" smtClean="0"/>
              <a:t>2</a:t>
            </a:r>
            <a:r>
              <a:rPr lang="en-US" altLang="zh-TW" dirty="0" smtClean="0"/>
              <a:t>  : 2      W</a:t>
            </a:r>
            <a:r>
              <a:rPr lang="en-US" altLang="zh-TW" baseline="-25000" dirty="0" smtClean="0"/>
              <a:t>3</a:t>
            </a:r>
            <a:r>
              <a:rPr lang="en-US" altLang="zh-TW" dirty="0" smtClean="0"/>
              <a:t>  : 2</a:t>
            </a:r>
            <a:endParaRPr lang="en-US" altLang="zh-TW" baseline="-25000" dirty="0" smtClean="0"/>
          </a:p>
        </p:txBody>
      </p:sp>
      <p:sp>
        <p:nvSpPr>
          <p:cNvPr id="42" name="文字方塊 41"/>
          <p:cNvSpPr txBox="1"/>
          <p:nvPr/>
        </p:nvSpPr>
        <p:spPr>
          <a:xfrm>
            <a:off x="4499992" y="2420888"/>
            <a:ext cx="3222357" cy="369332"/>
          </a:xfrm>
          <a:prstGeom prst="rect">
            <a:avLst/>
          </a:prstGeom>
          <a:noFill/>
        </p:spPr>
        <p:txBody>
          <a:bodyPr wrap="none" rtlCol="0">
            <a:spAutoFit/>
          </a:bodyPr>
          <a:lstStyle/>
          <a:p>
            <a:r>
              <a:rPr lang="en-US" altLang="zh-TW" dirty="0" smtClean="0"/>
              <a:t>W</a:t>
            </a:r>
            <a:r>
              <a:rPr lang="en-US" altLang="zh-TW" baseline="-25000" dirty="0" smtClean="0"/>
              <a:t>1</a:t>
            </a:r>
            <a:r>
              <a:rPr lang="zh-TW" altLang="en-US" dirty="0" smtClean="0"/>
              <a:t>  </a:t>
            </a:r>
            <a:r>
              <a:rPr lang="en-US" altLang="zh-TW" dirty="0" smtClean="0"/>
              <a:t>: 1        W</a:t>
            </a:r>
            <a:r>
              <a:rPr lang="en-US" altLang="zh-TW" baseline="-25000" dirty="0" smtClean="0"/>
              <a:t>2</a:t>
            </a:r>
            <a:r>
              <a:rPr lang="en-US" altLang="zh-TW" dirty="0" smtClean="0"/>
              <a:t>  : 0      W</a:t>
            </a:r>
            <a:r>
              <a:rPr lang="en-US" altLang="zh-TW" baseline="-25000" dirty="0" smtClean="0"/>
              <a:t>3</a:t>
            </a:r>
            <a:r>
              <a:rPr lang="en-US" altLang="zh-TW" dirty="0" smtClean="0"/>
              <a:t>  : 1</a:t>
            </a:r>
            <a:endParaRPr lang="en-US" altLang="zh-TW" baseline="-25000" dirty="0" smtClean="0"/>
          </a:p>
        </p:txBody>
      </p:sp>
      <p:sp>
        <p:nvSpPr>
          <p:cNvPr id="43" name="摺角紙張 42"/>
          <p:cNvSpPr/>
          <p:nvPr/>
        </p:nvSpPr>
        <p:spPr>
          <a:xfrm>
            <a:off x="6732328" y="5661320"/>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摺角紙張 43"/>
          <p:cNvSpPr/>
          <p:nvPr/>
        </p:nvSpPr>
        <p:spPr>
          <a:xfrm>
            <a:off x="6516304" y="5661320"/>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摺角紙張 44"/>
          <p:cNvSpPr/>
          <p:nvPr/>
        </p:nvSpPr>
        <p:spPr>
          <a:xfrm>
            <a:off x="6300280" y="5661320"/>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摺角紙張 45"/>
          <p:cNvSpPr/>
          <p:nvPr/>
        </p:nvSpPr>
        <p:spPr>
          <a:xfrm>
            <a:off x="6012248" y="5661320"/>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摺角紙張 46"/>
          <p:cNvSpPr/>
          <p:nvPr/>
        </p:nvSpPr>
        <p:spPr>
          <a:xfrm>
            <a:off x="5796224" y="5661320"/>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摺角紙張 47"/>
          <p:cNvSpPr/>
          <p:nvPr/>
        </p:nvSpPr>
        <p:spPr>
          <a:xfrm>
            <a:off x="5580200" y="5661320"/>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摺角紙張 48"/>
          <p:cNvSpPr/>
          <p:nvPr/>
        </p:nvSpPr>
        <p:spPr>
          <a:xfrm>
            <a:off x="5364176" y="5661320"/>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摺角紙張 49"/>
          <p:cNvSpPr/>
          <p:nvPr/>
        </p:nvSpPr>
        <p:spPr>
          <a:xfrm>
            <a:off x="5148152" y="5661320"/>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摺角紙張 50"/>
          <p:cNvSpPr/>
          <p:nvPr/>
        </p:nvSpPr>
        <p:spPr>
          <a:xfrm>
            <a:off x="4860120" y="5661320"/>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摺角紙張 51"/>
          <p:cNvSpPr/>
          <p:nvPr/>
        </p:nvSpPr>
        <p:spPr>
          <a:xfrm>
            <a:off x="4644096" y="5661320"/>
            <a:ext cx="648000" cy="648000"/>
          </a:xfrm>
          <a:prstGeom prst="foldedCorner">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文字方塊 52"/>
          <p:cNvSpPr txBox="1"/>
          <p:nvPr/>
        </p:nvSpPr>
        <p:spPr>
          <a:xfrm>
            <a:off x="5220072" y="5219908"/>
            <a:ext cx="2376264" cy="369332"/>
          </a:xfrm>
          <a:prstGeom prst="rect">
            <a:avLst/>
          </a:prstGeom>
          <a:noFill/>
        </p:spPr>
        <p:txBody>
          <a:bodyPr wrap="square" rtlCol="0">
            <a:spAutoFit/>
          </a:bodyPr>
          <a:lstStyle/>
          <a:p>
            <a:r>
              <a:rPr lang="zh-TW" altLang="en-US" b="1" dirty="0" smtClean="0"/>
              <a:t> </a:t>
            </a:r>
            <a:r>
              <a:rPr lang="en-US" altLang="zh-TW" dirty="0" smtClean="0"/>
              <a:t>Search  result </a:t>
            </a:r>
            <a:endParaRPr lang="zh-TW" altLang="en-US" b="1" dirty="0"/>
          </a:p>
        </p:txBody>
      </p:sp>
      <p:sp>
        <p:nvSpPr>
          <p:cNvPr id="54" name="文字方塊 53"/>
          <p:cNvSpPr txBox="1"/>
          <p:nvPr/>
        </p:nvSpPr>
        <p:spPr>
          <a:xfrm>
            <a:off x="4499992" y="4643844"/>
            <a:ext cx="3222357" cy="369332"/>
          </a:xfrm>
          <a:prstGeom prst="rect">
            <a:avLst/>
          </a:prstGeom>
          <a:noFill/>
        </p:spPr>
        <p:txBody>
          <a:bodyPr wrap="none" rtlCol="0">
            <a:spAutoFit/>
          </a:bodyPr>
          <a:lstStyle/>
          <a:p>
            <a:r>
              <a:rPr lang="en-US" altLang="zh-TW" dirty="0" smtClean="0"/>
              <a:t>W</a:t>
            </a:r>
            <a:r>
              <a:rPr lang="en-US" altLang="zh-TW" baseline="-25000" dirty="0" smtClean="0"/>
              <a:t>1</a:t>
            </a:r>
            <a:r>
              <a:rPr lang="zh-TW" altLang="en-US" dirty="0" smtClean="0"/>
              <a:t>  </a:t>
            </a:r>
            <a:r>
              <a:rPr lang="en-US" altLang="zh-TW" dirty="0" smtClean="0"/>
              <a:t>: 0        W</a:t>
            </a:r>
            <a:r>
              <a:rPr lang="en-US" altLang="zh-TW" baseline="-25000" dirty="0" smtClean="0"/>
              <a:t>2</a:t>
            </a:r>
            <a:r>
              <a:rPr lang="en-US" altLang="zh-TW" dirty="0" smtClean="0"/>
              <a:t>  : 0      W</a:t>
            </a:r>
            <a:r>
              <a:rPr lang="en-US" altLang="zh-TW" baseline="-25000" dirty="0" smtClean="0"/>
              <a:t>3</a:t>
            </a:r>
            <a:r>
              <a:rPr lang="en-US" altLang="zh-TW" dirty="0" smtClean="0"/>
              <a:t>  : 1</a:t>
            </a:r>
            <a:endParaRPr lang="en-US" altLang="zh-TW" baseline="-25000" dirty="0" smtClean="0"/>
          </a:p>
        </p:txBody>
      </p:sp>
    </p:spTree>
    <p:extLst>
      <p:ext uri="{BB962C8B-B14F-4D97-AF65-F5344CB8AC3E}">
        <p14:creationId xmlns:p14="http://schemas.microsoft.com/office/powerpoint/2010/main" val="145046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49" grpId="0"/>
      <p:bldP spid="42"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55787"/>
            <a:ext cx="6362700" cy="2981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0742"/>
            <a:ext cx="39528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0530"/>
            <a:ext cx="38576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7308304" y="110530"/>
            <a:ext cx="961221" cy="366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971600" y="836712"/>
            <a:ext cx="4365362" cy="369332"/>
          </a:xfrm>
          <a:prstGeom prst="rect">
            <a:avLst/>
          </a:prstGeom>
          <a:noFill/>
        </p:spPr>
        <p:txBody>
          <a:bodyPr wrap="none" rtlCol="0">
            <a:spAutoFit/>
          </a:bodyPr>
          <a:lstStyle/>
          <a:p>
            <a:r>
              <a:rPr lang="en-US" altLang="zh-TW" dirty="0" smtClean="0"/>
              <a:t>Expectation Maximization(EM) Algorithm</a:t>
            </a:r>
            <a:endParaRPr lang="zh-TW" altLang="en-US" dirty="0"/>
          </a:p>
        </p:txBody>
      </p:sp>
      <p:sp>
        <p:nvSpPr>
          <p:cNvPr id="6" name="上彎箭號 5"/>
          <p:cNvSpPr/>
          <p:nvPr/>
        </p:nvSpPr>
        <p:spPr>
          <a:xfrm flipV="1">
            <a:off x="6732240" y="2708920"/>
            <a:ext cx="1296144" cy="720080"/>
          </a:xfrm>
          <a:prstGeom prst="bentUpArrow">
            <a:avLst/>
          </a:prstGeom>
          <a:solidFill>
            <a:srgbClr val="002060"/>
          </a:solidFill>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a:p>
        </p:txBody>
      </p:sp>
      <p:sp>
        <p:nvSpPr>
          <p:cNvPr id="10" name="文字方塊 9"/>
          <p:cNvSpPr txBox="1"/>
          <p:nvPr/>
        </p:nvSpPr>
        <p:spPr>
          <a:xfrm>
            <a:off x="6949321" y="3535848"/>
            <a:ext cx="2155142" cy="1477328"/>
          </a:xfrm>
          <a:prstGeom prst="rect">
            <a:avLst/>
          </a:prstGeom>
          <a:noFill/>
        </p:spPr>
        <p:txBody>
          <a:bodyPr wrap="none" rtlCol="0">
            <a:spAutoFit/>
          </a:bodyPr>
          <a:lstStyle/>
          <a:p>
            <a:r>
              <a:rPr lang="en-US" altLang="zh-TW" sz="2400" dirty="0" smtClean="0">
                <a:effectLst>
                  <a:outerShdw blurRad="38100" dist="38100" dir="2700000" algn="tl">
                    <a:srgbClr val="000000">
                      <a:alpha val="43137"/>
                    </a:srgbClr>
                  </a:outerShdw>
                </a:effectLst>
                <a:latin typeface="Times New Roman" pitchFamily="18" charset="0"/>
                <a:cs typeface="Times New Roman" pitchFamily="18" charset="0"/>
              </a:rPr>
              <a:t>Training Query </a:t>
            </a:r>
          </a:p>
          <a:p>
            <a:r>
              <a:rPr lang="en-US" altLang="zh-TW" sz="2400" dirty="0" smtClean="0">
                <a:effectLst>
                  <a:outerShdw blurRad="38100" dist="38100" dir="2700000" algn="tl">
                    <a:srgbClr val="000000">
                      <a:alpha val="43137"/>
                    </a:srgbClr>
                  </a:outerShdw>
                </a:effectLst>
                <a:latin typeface="Times New Roman" pitchFamily="18" charset="0"/>
                <a:cs typeface="Times New Roman" pitchFamily="18" charset="0"/>
              </a:rPr>
              <a:t>Aspect Words</a:t>
            </a:r>
          </a:p>
          <a:p>
            <a:r>
              <a:rPr lang="en-US" altLang="zh-TW" sz="2400" dirty="0" smtClean="0">
                <a:solidFill>
                  <a:srgbClr val="1C1C1C"/>
                </a:solidFill>
                <a:effectLst>
                  <a:outerShdw blurRad="38100" dist="38100" dir="2700000" algn="tl">
                    <a:srgbClr val="000000">
                      <a:alpha val="43137"/>
                    </a:srgbClr>
                  </a:outerShdw>
                </a:effectLst>
                <a:latin typeface="Times New Roman" pitchFamily="18" charset="0"/>
                <a:ea typeface="新細明體" charset="-120"/>
                <a:cs typeface="Times New Roman" pitchFamily="18" charset="0"/>
              </a:rPr>
              <a:t>Model</a:t>
            </a:r>
            <a:r>
              <a:rPr lang="en-US" altLang="zh-TW"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l-GR" altLang="zh-TW" sz="2400" dirty="0" smtClean="0">
                <a:effectLst>
                  <a:outerShdw blurRad="38100" dist="38100" dir="2700000" algn="tl">
                    <a:srgbClr val="000000">
                      <a:alpha val="43137"/>
                    </a:srgbClr>
                  </a:outerShdw>
                </a:effectLst>
                <a:latin typeface="Times New Roman" pitchFamily="18" charset="0"/>
                <a:cs typeface="Times New Roman" pitchFamily="18" charset="0"/>
              </a:rPr>
              <a:t>Θ</a:t>
            </a:r>
            <a:r>
              <a:rPr lang="en-US" altLang="zh-TW" sz="2400" baseline="-25000" dirty="0" smtClean="0">
                <a:effectLst>
                  <a:outerShdw blurRad="38100" dist="38100" dir="2700000" algn="tl">
                    <a:srgbClr val="000000">
                      <a:alpha val="43137"/>
                    </a:srgbClr>
                  </a:outerShdw>
                </a:effectLst>
                <a:latin typeface="Times New Roman" pitchFamily="18" charset="0"/>
                <a:cs typeface="Times New Roman" pitchFamily="18" charset="0"/>
              </a:rPr>
              <a:t>k </a:t>
            </a:r>
            <a:r>
              <a:rPr lang="en-US" altLang="zh-TW" sz="24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altLang="zh-TW" sz="2400" dirty="0">
              <a:solidFill>
                <a:srgbClr val="1C1C1C"/>
              </a:solidFill>
              <a:effectLst>
                <a:outerShdw blurRad="38100" dist="38100" dir="2700000" algn="tl">
                  <a:srgbClr val="000000">
                    <a:alpha val="43137"/>
                  </a:srgbClr>
                </a:outerShdw>
              </a:effectLst>
              <a:latin typeface="Times New Roman" pitchFamily="18" charset="0"/>
              <a:ea typeface="新細明體" charset="-120"/>
              <a:cs typeface="Times New Roman" pitchFamily="18" charset="0"/>
            </a:endParaRPr>
          </a:p>
          <a:p>
            <a:endParaRPr lang="zh-TW" altLang="en-US" dirty="0"/>
          </a:p>
        </p:txBody>
      </p:sp>
      <p:sp>
        <p:nvSpPr>
          <p:cNvPr id="11" name="文字方塊 10"/>
          <p:cNvSpPr txBox="1"/>
          <p:nvPr/>
        </p:nvSpPr>
        <p:spPr>
          <a:xfrm>
            <a:off x="1835696" y="3356992"/>
            <a:ext cx="2664897" cy="369332"/>
          </a:xfrm>
          <a:prstGeom prst="rect">
            <a:avLst/>
          </a:prstGeom>
          <a:noFill/>
        </p:spPr>
        <p:txBody>
          <a:bodyPr wrap="none" rtlCol="0">
            <a:spAutoFit/>
          </a:bodyPr>
          <a:lstStyle/>
          <a:p>
            <a:r>
              <a:rPr lang="en-US" altLang="zh-TW" dirty="0" smtClean="0">
                <a:solidFill>
                  <a:srgbClr val="C00000"/>
                </a:solidFill>
              </a:rPr>
              <a:t>Find Optimal Parameter</a:t>
            </a:r>
            <a:endParaRPr lang="zh-TW" altLang="en-US" dirty="0">
              <a:solidFill>
                <a:srgbClr val="C00000"/>
              </a:solidFill>
            </a:endParaRPr>
          </a:p>
        </p:txBody>
      </p:sp>
      <p:sp>
        <p:nvSpPr>
          <p:cNvPr id="14"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17</a:t>
            </a:fld>
            <a:endParaRPr lang="zh-TW" altLang="en-US" sz="1400" dirty="0">
              <a:solidFill>
                <a:schemeClr val="tx1"/>
              </a:solidFill>
              <a:effectLst>
                <a:outerShdw blurRad="38100" dist="38100" dir="2700000" algn="tl">
                  <a:srgbClr val="000000">
                    <a:alpha val="43137"/>
                  </a:srgbClr>
                </a:outerShdw>
              </a:effectLst>
            </a:endParaRPr>
          </a:p>
        </p:txBody>
      </p:sp>
      <p:sp>
        <p:nvSpPr>
          <p:cNvPr id="2" name="矩形 1"/>
          <p:cNvSpPr/>
          <p:nvPr/>
        </p:nvSpPr>
        <p:spPr>
          <a:xfrm>
            <a:off x="395536" y="4941445"/>
            <a:ext cx="8244409" cy="1446550"/>
          </a:xfrm>
          <a:prstGeom prst="rect">
            <a:avLst/>
          </a:prstGeom>
        </p:spPr>
        <p:txBody>
          <a:bodyPr wrap="square">
            <a:spAutoFit/>
          </a:bodyPr>
          <a:lstStyle/>
          <a:p>
            <a:pPr marL="285750" indent="-285750">
              <a:buFont typeface="Arial" pitchFamily="34" charset="0"/>
              <a:buChar char="•"/>
            </a:pPr>
            <a:r>
              <a:rPr lang="en-US" altLang="zh-TW" sz="2200" dirty="0">
                <a:latin typeface="Times New Roman" pitchFamily="18" charset="0"/>
                <a:cs typeface="Times New Roman" pitchFamily="18" charset="0"/>
              </a:rPr>
              <a:t>D</a:t>
            </a:r>
            <a:r>
              <a:rPr lang="en-US" altLang="zh-TW" sz="2200" dirty="0" smtClean="0">
                <a:latin typeface="Times New Roman" pitchFamily="18" charset="0"/>
                <a:cs typeface="Times New Roman" pitchFamily="18" charset="0"/>
              </a:rPr>
              <a:t>istinguish </a:t>
            </a:r>
            <a:r>
              <a:rPr lang="en-US" altLang="zh-TW" sz="2200" dirty="0">
                <a:latin typeface="Times New Roman" pitchFamily="18" charset="0"/>
                <a:cs typeface="Times New Roman" pitchFamily="18" charset="0"/>
              </a:rPr>
              <a:t>the </a:t>
            </a:r>
            <a:r>
              <a:rPr lang="en-US" altLang="zh-TW" sz="2200" b="1" dirty="0" smtClean="0">
                <a:solidFill>
                  <a:srgbClr val="FF0000"/>
                </a:solidFill>
                <a:latin typeface="Times New Roman" pitchFamily="18" charset="0"/>
                <a:cs typeface="Times New Roman" pitchFamily="18" charset="0"/>
              </a:rPr>
              <a:t>query aspect </a:t>
            </a:r>
            <a:r>
              <a:rPr lang="en-US" altLang="zh-TW" sz="2200" b="1" dirty="0">
                <a:solidFill>
                  <a:srgbClr val="FF0000"/>
                </a:solidFill>
                <a:latin typeface="Times New Roman" pitchFamily="18" charset="0"/>
                <a:cs typeface="Times New Roman" pitchFamily="18" charset="0"/>
              </a:rPr>
              <a:t>words </a:t>
            </a:r>
            <a:r>
              <a:rPr lang="en-US" altLang="zh-TW" sz="2200" dirty="0">
                <a:latin typeface="Times New Roman" pitchFamily="18" charset="0"/>
                <a:cs typeface="Times New Roman" pitchFamily="18" charset="0"/>
              </a:rPr>
              <a:t>from the </a:t>
            </a:r>
            <a:r>
              <a:rPr lang="en-US" altLang="zh-TW" sz="2200" b="1" dirty="0">
                <a:latin typeface="Times New Roman" pitchFamily="18" charset="0"/>
                <a:cs typeface="Times New Roman" pitchFamily="18" charset="0"/>
              </a:rPr>
              <a:t>query common words</a:t>
            </a:r>
            <a:r>
              <a:rPr lang="en-US" altLang="zh-TW" sz="2200" dirty="0" smtClean="0">
                <a:latin typeface="Times New Roman" pitchFamily="18" charset="0"/>
                <a:cs typeface="Times New Roman" pitchFamily="18" charset="0"/>
              </a:rPr>
              <a:t>.</a:t>
            </a:r>
          </a:p>
          <a:p>
            <a:r>
              <a:rPr lang="en-US" altLang="zh-TW" sz="2200" dirty="0" smtClean="0">
                <a:latin typeface="Times New Roman" pitchFamily="18" charset="0"/>
                <a:cs typeface="Times New Roman" pitchFamily="18" charset="0"/>
              </a:rPr>
              <a:t> </a:t>
            </a:r>
          </a:p>
          <a:p>
            <a:pPr marL="285750" indent="-285750">
              <a:buFont typeface="Arial" pitchFamily="34" charset="0"/>
              <a:buChar char="•"/>
            </a:pPr>
            <a:r>
              <a:rPr lang="en-US" altLang="zh-TW" sz="2200" dirty="0" smtClean="0">
                <a:latin typeface="Times New Roman" pitchFamily="18" charset="0"/>
                <a:cs typeface="Times New Roman" pitchFamily="18" charset="0"/>
              </a:rPr>
              <a:t>The </a:t>
            </a:r>
            <a:r>
              <a:rPr lang="en-US" altLang="zh-TW" sz="2200" dirty="0">
                <a:latin typeface="Times New Roman" pitchFamily="18" charset="0"/>
                <a:cs typeface="Times New Roman" pitchFamily="18" charset="0"/>
              </a:rPr>
              <a:t>words </a:t>
            </a:r>
            <a:r>
              <a:rPr lang="en-US" altLang="zh-TW" sz="2200" dirty="0" smtClean="0">
                <a:latin typeface="Times New Roman" pitchFamily="18" charset="0"/>
                <a:cs typeface="Times New Roman" pitchFamily="18" charset="0"/>
              </a:rPr>
              <a:t>with high </a:t>
            </a:r>
            <a:r>
              <a:rPr lang="en-US" altLang="zh-TW" sz="2200" dirty="0">
                <a:latin typeface="Times New Roman" pitchFamily="18" charset="0"/>
                <a:cs typeface="Times New Roman" pitchFamily="18" charset="0"/>
              </a:rPr>
              <a:t>probabilities in </a:t>
            </a:r>
            <a:r>
              <a:rPr lang="el-GR" altLang="zh-TW" sz="2200" dirty="0">
                <a:latin typeface="Times New Roman" pitchFamily="18" charset="0"/>
                <a:cs typeface="Times New Roman" pitchFamily="18" charset="0"/>
              </a:rPr>
              <a:t>θ</a:t>
            </a:r>
            <a:r>
              <a:rPr lang="en-US" altLang="zh-TW" sz="2200" baseline="-25000" dirty="0">
                <a:latin typeface="Times New Roman" pitchFamily="18" charset="0"/>
                <a:cs typeface="Times New Roman" pitchFamily="18" charset="0"/>
              </a:rPr>
              <a:t>k</a:t>
            </a:r>
            <a:r>
              <a:rPr lang="en-US" altLang="zh-TW" sz="2200" i="1" dirty="0" smtClean="0">
                <a:latin typeface="Times New Roman" pitchFamily="18" charset="0"/>
                <a:cs typeface="Times New Roman" pitchFamily="18" charset="0"/>
              </a:rPr>
              <a:t> </a:t>
            </a:r>
            <a:r>
              <a:rPr lang="en-US" altLang="zh-TW" sz="2200" dirty="0">
                <a:latin typeface="Times New Roman" pitchFamily="18" charset="0"/>
                <a:cs typeface="Times New Roman" pitchFamily="18" charset="0"/>
              </a:rPr>
              <a:t>represent the specific query </a:t>
            </a:r>
            <a:r>
              <a:rPr lang="en-US" altLang="zh-TW" sz="2200" dirty="0" smtClean="0">
                <a:latin typeface="Times New Roman" pitchFamily="18" charset="0"/>
                <a:cs typeface="Times New Roman" pitchFamily="18" charset="0"/>
              </a:rPr>
              <a:t>aspect better</a:t>
            </a:r>
            <a:r>
              <a:rPr lang="en-US" altLang="zh-TW" sz="2200" dirty="0">
                <a:latin typeface="Times New Roman" pitchFamily="18" charset="0"/>
                <a:cs typeface="Times New Roman" pitchFamily="18" charset="0"/>
              </a:rPr>
              <a:t>.</a:t>
            </a:r>
            <a:endParaRPr lang="zh-TW" alt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561528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18</a:t>
            </a:fld>
            <a:endParaRPr lang="zh-TW" altLang="en-US" sz="1400" dirty="0">
              <a:solidFill>
                <a:schemeClr val="tx1"/>
              </a:solidFill>
              <a:effectLst>
                <a:outerShdw blurRad="38100" dist="38100" dir="2700000" algn="tl">
                  <a:srgbClr val="000000">
                    <a:alpha val="43137"/>
                  </a:srgbClr>
                </a:outerShdw>
              </a:effectLst>
            </a:endParaRPr>
          </a:p>
        </p:txBody>
      </p:sp>
      <p:sp>
        <p:nvSpPr>
          <p:cNvPr id="23" name="AutoShape 3"/>
          <p:cNvSpPr>
            <a:spLocks noChangeArrowheads="1"/>
          </p:cNvSpPr>
          <p:nvPr/>
        </p:nvSpPr>
        <p:spPr bwMode="gray">
          <a:xfrm>
            <a:off x="3941995" y="2656948"/>
            <a:ext cx="774021" cy="921674"/>
          </a:xfrm>
          <a:prstGeom prst="chevron">
            <a:avLst>
              <a:gd name="adj" fmla="val 52514"/>
            </a:avLst>
          </a:prstGeom>
          <a:solidFill>
            <a:schemeClr val="tx1"/>
          </a:solidFill>
          <a:ln>
            <a:noFill/>
          </a:ln>
          <a:effectLst/>
        </p:spPr>
        <p:txBody>
          <a:bodyPr wrap="none" anchor="ctr"/>
          <a:lstStyle/>
          <a:p>
            <a:endParaRPr lang="zh-TW" altLang="en-US"/>
          </a:p>
        </p:txBody>
      </p:sp>
      <p:sp>
        <p:nvSpPr>
          <p:cNvPr id="24" name="Oval 11"/>
          <p:cNvSpPr>
            <a:spLocks noChangeArrowheads="1"/>
          </p:cNvSpPr>
          <p:nvPr/>
        </p:nvSpPr>
        <p:spPr bwMode="gray">
          <a:xfrm>
            <a:off x="539626" y="1556792"/>
            <a:ext cx="3312716" cy="3455640"/>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zh-TW" altLang="en-US"/>
          </a:p>
        </p:txBody>
      </p:sp>
      <p:sp>
        <p:nvSpPr>
          <p:cNvPr id="25" name="Oval 13"/>
          <p:cNvSpPr>
            <a:spLocks noChangeArrowheads="1"/>
          </p:cNvSpPr>
          <p:nvPr/>
        </p:nvSpPr>
        <p:spPr bwMode="gray">
          <a:xfrm>
            <a:off x="755576" y="1701255"/>
            <a:ext cx="2879459" cy="300369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zh-TW" altLang="en-US"/>
          </a:p>
        </p:txBody>
      </p:sp>
      <p:sp>
        <p:nvSpPr>
          <p:cNvPr id="26" name="Oval 17"/>
          <p:cNvSpPr>
            <a:spLocks noChangeArrowheads="1"/>
          </p:cNvSpPr>
          <p:nvPr/>
        </p:nvSpPr>
        <p:spPr bwMode="gray">
          <a:xfrm>
            <a:off x="899592" y="1826293"/>
            <a:ext cx="2449355" cy="255293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27" name="Oval 18"/>
          <p:cNvSpPr>
            <a:spLocks noChangeArrowheads="1"/>
          </p:cNvSpPr>
          <p:nvPr/>
        </p:nvSpPr>
        <p:spPr bwMode="gray">
          <a:xfrm>
            <a:off x="1036966" y="1841981"/>
            <a:ext cx="2329091" cy="238567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28" name="Oval 19"/>
          <p:cNvSpPr>
            <a:spLocks noChangeArrowheads="1"/>
          </p:cNvSpPr>
          <p:nvPr/>
        </p:nvSpPr>
        <p:spPr bwMode="gray">
          <a:xfrm>
            <a:off x="1125861" y="1883813"/>
            <a:ext cx="2070527" cy="193613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29" name="Oval 21"/>
          <p:cNvSpPr>
            <a:spLocks noChangeArrowheads="1"/>
          </p:cNvSpPr>
          <p:nvPr/>
        </p:nvSpPr>
        <p:spPr bwMode="gray">
          <a:xfrm>
            <a:off x="4931692" y="1563142"/>
            <a:ext cx="3312716" cy="3455640"/>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zh-TW" altLang="en-US"/>
          </a:p>
        </p:txBody>
      </p:sp>
      <p:sp>
        <p:nvSpPr>
          <p:cNvPr id="30" name="Oval 24"/>
          <p:cNvSpPr>
            <a:spLocks noChangeArrowheads="1"/>
          </p:cNvSpPr>
          <p:nvPr/>
        </p:nvSpPr>
        <p:spPr bwMode="gray">
          <a:xfrm>
            <a:off x="5292080" y="1798092"/>
            <a:ext cx="2592243" cy="2704083"/>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zh-TW" altLang="en-US"/>
          </a:p>
        </p:txBody>
      </p:sp>
      <p:sp>
        <p:nvSpPr>
          <p:cNvPr id="31" name="Oval 28"/>
          <p:cNvSpPr>
            <a:spLocks noChangeArrowheads="1"/>
          </p:cNvSpPr>
          <p:nvPr/>
        </p:nvSpPr>
        <p:spPr bwMode="gray">
          <a:xfrm>
            <a:off x="5429032" y="1841981"/>
            <a:ext cx="2329091" cy="238567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32" name="Oval 29"/>
          <p:cNvSpPr>
            <a:spLocks noChangeArrowheads="1"/>
          </p:cNvSpPr>
          <p:nvPr/>
        </p:nvSpPr>
        <p:spPr bwMode="gray">
          <a:xfrm>
            <a:off x="5517927" y="1924913"/>
            <a:ext cx="2070527" cy="193613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33" name="文字方塊 32"/>
          <p:cNvSpPr txBox="1"/>
          <p:nvPr/>
        </p:nvSpPr>
        <p:spPr>
          <a:xfrm>
            <a:off x="1135858" y="2492896"/>
            <a:ext cx="1976823" cy="769441"/>
          </a:xfrm>
          <a:prstGeom prst="rect">
            <a:avLst/>
          </a:prstGeom>
          <a:noFill/>
        </p:spPr>
        <p:txBody>
          <a:bodyPr wrap="none" rtlCol="0">
            <a:spAutoFit/>
          </a:bodyPr>
          <a:lstStyle/>
          <a:p>
            <a:pPr algn="ctr"/>
            <a:r>
              <a:rPr lang="en-US" altLang="zh-TW" sz="2200" b="1" dirty="0"/>
              <a:t>Modeling </a:t>
            </a:r>
            <a:endParaRPr lang="en-US" altLang="zh-TW" sz="2200" b="1" dirty="0" smtClean="0"/>
          </a:p>
          <a:p>
            <a:pPr algn="ctr"/>
            <a:r>
              <a:rPr lang="en-US" altLang="zh-TW" sz="2200" b="1" dirty="0" smtClean="0"/>
              <a:t>Search Result</a:t>
            </a:r>
            <a:endParaRPr lang="zh-TW" altLang="en-US" sz="2200" b="1" dirty="0"/>
          </a:p>
        </p:txBody>
      </p:sp>
      <p:sp>
        <p:nvSpPr>
          <p:cNvPr id="34" name="文字方塊 33"/>
          <p:cNvSpPr txBox="1"/>
          <p:nvPr/>
        </p:nvSpPr>
        <p:spPr>
          <a:xfrm>
            <a:off x="5796136" y="2564904"/>
            <a:ext cx="1574470" cy="769441"/>
          </a:xfrm>
          <a:prstGeom prst="rect">
            <a:avLst/>
          </a:prstGeom>
          <a:noFill/>
        </p:spPr>
        <p:txBody>
          <a:bodyPr wrap="none" rtlCol="0">
            <a:spAutoFit/>
          </a:bodyPr>
          <a:lstStyle/>
          <a:p>
            <a:pPr algn="ctr"/>
            <a:r>
              <a:rPr lang="en-US" altLang="zh-TW" sz="2200" b="1" dirty="0" smtClean="0"/>
              <a:t> Sentence </a:t>
            </a:r>
          </a:p>
          <a:p>
            <a:pPr algn="ctr"/>
            <a:r>
              <a:rPr lang="en-US" altLang="zh-TW" sz="2200" b="1" dirty="0" smtClean="0"/>
              <a:t>Selection</a:t>
            </a:r>
            <a:endParaRPr lang="zh-TW" altLang="en-US" sz="2200" b="1" dirty="0"/>
          </a:p>
        </p:txBody>
      </p:sp>
      <p:sp>
        <p:nvSpPr>
          <p:cNvPr id="37"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74320" lvl="1">
              <a:buClr>
                <a:srgbClr val="002060"/>
              </a:buClr>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Summary Generation</a:t>
            </a:r>
            <a:endParaRPr lang="en-US" altLang="zh-TW" sz="4400" dirty="0">
              <a:solidFill>
                <a:schemeClr val="tx1"/>
              </a:solidFill>
              <a:latin typeface="Century Schoolbook" pitchFamily="18" charset="0"/>
            </a:endParaRPr>
          </a:p>
          <a:p>
            <a:pPr marL="0" indent="0" algn="l">
              <a:buNone/>
            </a:pP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Tree>
    <p:extLst>
      <p:ext uri="{BB962C8B-B14F-4D97-AF65-F5344CB8AC3E}">
        <p14:creationId xmlns:p14="http://schemas.microsoft.com/office/powerpoint/2010/main" val="4011254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74320" lvl="1">
              <a:buClr>
                <a:srgbClr val="002060"/>
              </a:buClr>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Summary Generation</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6" name="矩形 5"/>
          <p:cNvSpPr/>
          <p:nvPr/>
        </p:nvSpPr>
        <p:spPr>
          <a:xfrm>
            <a:off x="683864" y="1196752"/>
            <a:ext cx="2664000" cy="461665"/>
          </a:xfrm>
          <a:prstGeom prst="rect">
            <a:avLst/>
          </a:prstGeom>
          <a:solidFill>
            <a:schemeClr val="accent5">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indent="-182880">
              <a:buClr>
                <a:srgbClr val="002060"/>
              </a:buClr>
            </a:pPr>
            <a:r>
              <a:rPr lang="en-US" altLang="zh-TW" sz="2400" dirty="0" smtClean="0">
                <a:solidFill>
                  <a:srgbClr val="002060"/>
                </a:solidFill>
                <a:effectLst>
                  <a:outerShdw blurRad="50800" dist="38100" dir="2700000" algn="tl" rotWithShape="0">
                    <a:prstClr val="black">
                      <a:alpha val="40000"/>
                    </a:prstClr>
                  </a:outerShdw>
                </a:effectLst>
                <a:latin typeface="Palatino Linotype" pitchFamily="18" charset="0"/>
              </a:rPr>
              <a:t>Sentence </a:t>
            </a:r>
            <a:r>
              <a:rPr lang="en-US" altLang="zh-TW" sz="2400" dirty="0">
                <a:solidFill>
                  <a:srgbClr val="002060"/>
                </a:solidFill>
                <a:effectLst>
                  <a:outerShdw blurRad="50800" dist="38100" dir="2700000" algn="tl" rotWithShape="0">
                    <a:prstClr val="black">
                      <a:alpha val="40000"/>
                    </a:prstClr>
                  </a:outerShdw>
                </a:effectLst>
                <a:latin typeface="Palatino Linotype" pitchFamily="18" charset="0"/>
              </a:rPr>
              <a:t>Selection</a:t>
            </a:r>
            <a:endParaRPr lang="en-US" altLang="zh-TW" sz="2400" dirty="0">
              <a:solidFill>
                <a:srgbClr val="002060"/>
              </a:solidFill>
              <a:latin typeface="Century Schoolbook"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64" y="4063727"/>
            <a:ext cx="3762375" cy="733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矩形 7"/>
          <p:cNvSpPr/>
          <p:nvPr/>
        </p:nvSpPr>
        <p:spPr>
          <a:xfrm>
            <a:off x="467544" y="1845985"/>
            <a:ext cx="8272529" cy="1446550"/>
          </a:xfrm>
          <a:prstGeom prst="rect">
            <a:avLst/>
          </a:prstGeom>
        </p:spPr>
        <p:txBody>
          <a:bodyPr wrap="square">
            <a:spAutoFit/>
          </a:bodyPr>
          <a:lstStyle/>
          <a:p>
            <a:pPr marL="342900" indent="-342900">
              <a:buFont typeface="Arial" pitchFamily="34" charset="0"/>
              <a:buChar char="•"/>
            </a:pPr>
            <a:r>
              <a:rPr lang="en-US" altLang="zh-TW" sz="2200" dirty="0">
                <a:latin typeface="Times New Roman" pitchFamily="18" charset="0"/>
                <a:cs typeface="Times New Roman" pitchFamily="18" charset="0"/>
              </a:rPr>
              <a:t>C</a:t>
            </a:r>
            <a:r>
              <a:rPr lang="en-US" altLang="zh-TW" sz="2200" dirty="0" smtClean="0">
                <a:latin typeface="Times New Roman" pitchFamily="18" charset="0"/>
                <a:cs typeface="Times New Roman" pitchFamily="18" charset="0"/>
              </a:rPr>
              <a:t>andidate </a:t>
            </a:r>
            <a:r>
              <a:rPr lang="en-US" altLang="zh-TW" sz="2200" dirty="0">
                <a:latin typeface="Times New Roman" pitchFamily="18" charset="0"/>
                <a:cs typeface="Times New Roman" pitchFamily="18" charset="0"/>
              </a:rPr>
              <a:t>S</a:t>
            </a:r>
            <a:r>
              <a:rPr lang="en-US" altLang="zh-TW" sz="2200" dirty="0" smtClean="0">
                <a:latin typeface="Times New Roman" pitchFamily="18" charset="0"/>
                <a:cs typeface="Times New Roman" pitchFamily="18" charset="0"/>
              </a:rPr>
              <a:t>entences Ranking:</a:t>
            </a:r>
          </a:p>
          <a:p>
            <a:pPr marL="914400" lvl="1" indent="-457200">
              <a:buFont typeface="Wingdings" pitchFamily="2" charset="2"/>
              <a:buAutoNum type="circleNumWdWhitePlain"/>
            </a:pPr>
            <a:r>
              <a:rPr lang="en-US" altLang="zh-TW" sz="2200" dirty="0" smtClean="0">
                <a:latin typeface="Times New Roman" pitchFamily="18" charset="0"/>
                <a:cs typeface="Times New Roman" pitchFamily="18" charset="0"/>
              </a:rPr>
              <a:t>specificity</a:t>
            </a:r>
          </a:p>
          <a:p>
            <a:pPr marL="914400" lvl="1" indent="-457200">
              <a:buFont typeface="Wingdings" pitchFamily="2" charset="2"/>
              <a:buAutoNum type="circleNumWdWhitePlain"/>
            </a:pPr>
            <a:r>
              <a:rPr lang="en-US" altLang="zh-TW" sz="2200" dirty="0" smtClean="0">
                <a:latin typeface="Times New Roman" pitchFamily="18" charset="0"/>
                <a:cs typeface="Times New Roman" pitchFamily="18" charset="0"/>
              </a:rPr>
              <a:t>redundancy </a:t>
            </a:r>
          </a:p>
          <a:p>
            <a:pPr marL="914400" lvl="1" indent="-457200">
              <a:buFont typeface="Wingdings" pitchFamily="2" charset="2"/>
              <a:buAutoNum type="circleNumWdWhitePlain"/>
            </a:pPr>
            <a:r>
              <a:rPr lang="en-US" altLang="zh-TW" sz="2200" dirty="0" err="1" smtClean="0">
                <a:latin typeface="Times New Roman" pitchFamily="18" charset="0"/>
                <a:cs typeface="Times New Roman" pitchFamily="18" charset="0"/>
              </a:rPr>
              <a:t>informativeness</a:t>
            </a:r>
            <a:r>
              <a:rPr lang="en-US" altLang="zh-TW" sz="2200" dirty="0" smtClean="0">
                <a:latin typeface="Times New Roman" pitchFamily="18" charset="0"/>
                <a:cs typeface="Times New Roman" pitchFamily="18" charset="0"/>
              </a:rPr>
              <a:t> </a:t>
            </a:r>
          </a:p>
        </p:txBody>
      </p:sp>
      <p:sp>
        <p:nvSpPr>
          <p:cNvPr id="7" name="矩形 6"/>
          <p:cNvSpPr/>
          <p:nvPr/>
        </p:nvSpPr>
        <p:spPr>
          <a:xfrm>
            <a:off x="4168073" y="2371527"/>
            <a:ext cx="4572000" cy="769441"/>
          </a:xfrm>
          <a:prstGeom prst="rect">
            <a:avLst/>
          </a:prstGeom>
          <a:ln>
            <a:solidFill>
              <a:schemeClr val="tx1"/>
            </a:solidFill>
          </a:ln>
        </p:spPr>
        <p:txBody>
          <a:bodyPr>
            <a:spAutoFit/>
          </a:bodyPr>
          <a:lstStyle/>
          <a:p>
            <a:r>
              <a:rPr lang="en-US" altLang="zh-TW" sz="2200" dirty="0" smtClean="0">
                <a:latin typeface="Times New Roman" pitchFamily="18" charset="0"/>
                <a:cs typeface="Times New Roman" pitchFamily="18" charset="0"/>
              </a:rPr>
              <a:t>The </a:t>
            </a:r>
            <a:r>
              <a:rPr lang="en-US" altLang="zh-TW" sz="2200" dirty="0">
                <a:latin typeface="Times New Roman" pitchFamily="18" charset="0"/>
                <a:cs typeface="Times New Roman" pitchFamily="18" charset="0"/>
              </a:rPr>
              <a:t>top </a:t>
            </a:r>
            <a:r>
              <a:rPr lang="en-US" altLang="zh-TW" sz="2200" dirty="0" smtClean="0">
                <a:latin typeface="Times New Roman" pitchFamily="18" charset="0"/>
                <a:cs typeface="Times New Roman" pitchFamily="18" charset="0"/>
              </a:rPr>
              <a:t>ranked sentences </a:t>
            </a:r>
            <a:r>
              <a:rPr lang="en-US" altLang="zh-TW" sz="2200" dirty="0">
                <a:latin typeface="Times New Roman" pitchFamily="18" charset="0"/>
                <a:cs typeface="Times New Roman" pitchFamily="18" charset="0"/>
              </a:rPr>
              <a:t>are used as a summary for the desired aspect.</a:t>
            </a:r>
            <a:endParaRPr lang="zh-TW" altLang="en-US" sz="2200" dirty="0">
              <a:latin typeface="Times New Roman" pitchFamily="18" charset="0"/>
              <a:cs typeface="Times New Roman" pitchFamily="18" charset="0"/>
            </a:endParaRPr>
          </a:p>
        </p:txBody>
      </p:sp>
      <p:cxnSp>
        <p:nvCxnSpPr>
          <p:cNvPr id="10" name="直線接點 9"/>
          <p:cNvCxnSpPr/>
          <p:nvPr/>
        </p:nvCxnSpPr>
        <p:spPr>
          <a:xfrm>
            <a:off x="683864" y="3432412"/>
            <a:ext cx="8280920" cy="0"/>
          </a:xfrm>
          <a:prstGeom prst="line">
            <a:avLst/>
          </a:prstGeom>
        </p:spPr>
        <p:style>
          <a:lnRef idx="3">
            <a:schemeClr val="dk1"/>
          </a:lnRef>
          <a:fillRef idx="0">
            <a:schemeClr val="dk1"/>
          </a:fillRef>
          <a:effectRef idx="2">
            <a:schemeClr val="dk1"/>
          </a:effectRef>
          <a:fontRef idx="minor">
            <a:schemeClr val="tx1"/>
          </a:fontRef>
        </p:style>
      </p:cxnSp>
      <p:sp>
        <p:nvSpPr>
          <p:cNvPr id="11" name="矩形 10"/>
          <p:cNvSpPr/>
          <p:nvPr/>
        </p:nvSpPr>
        <p:spPr>
          <a:xfrm>
            <a:off x="971600" y="3501008"/>
            <a:ext cx="1486304" cy="430887"/>
          </a:xfrm>
          <a:prstGeom prst="rect">
            <a:avLst/>
          </a:prstGeom>
        </p:spPr>
        <p:txBody>
          <a:bodyPr wrap="none">
            <a:spAutoFit/>
          </a:bodyPr>
          <a:lstStyle/>
          <a:p>
            <a:r>
              <a:rPr lang="en-US" altLang="zh-TW" sz="2200" dirty="0" smtClean="0">
                <a:solidFill>
                  <a:srgbClr val="C00000"/>
                </a:solidFill>
                <a:latin typeface="Times New Roman" pitchFamily="18" charset="0"/>
                <a:cs typeface="Times New Roman" pitchFamily="18" charset="0"/>
              </a:rPr>
              <a:t>Specificity:</a:t>
            </a:r>
            <a:endParaRPr lang="en-US" altLang="zh-TW" sz="2200" dirty="0">
              <a:solidFill>
                <a:srgbClr val="C00000"/>
              </a:solidFill>
              <a:latin typeface="Times New Roman" pitchFamily="18" charset="0"/>
              <a:cs typeface="Times New Roman" pitchFamily="18" charset="0"/>
            </a:endParaRPr>
          </a:p>
        </p:txBody>
      </p:sp>
      <p:sp>
        <p:nvSpPr>
          <p:cNvPr id="12" name="文字方塊 11"/>
          <p:cNvSpPr txBox="1"/>
          <p:nvPr/>
        </p:nvSpPr>
        <p:spPr>
          <a:xfrm>
            <a:off x="846805" y="5229200"/>
            <a:ext cx="7394525" cy="646331"/>
          </a:xfrm>
          <a:prstGeom prst="rect">
            <a:avLst/>
          </a:prstGeom>
          <a:noFill/>
        </p:spPr>
        <p:txBody>
          <a:bodyPr wrap="none" rtlCol="0">
            <a:spAutoFit/>
          </a:bodyPr>
          <a:lstStyle/>
          <a:p>
            <a:r>
              <a:rPr lang="en-US" altLang="zh-TW" dirty="0" smtClean="0"/>
              <a:t>The actors of </a:t>
            </a:r>
            <a:r>
              <a:rPr lang="en-US" altLang="zh-TW" dirty="0"/>
              <a:t>″ </a:t>
            </a:r>
            <a:r>
              <a:rPr lang="en-US" altLang="zh-TW" dirty="0" smtClean="0"/>
              <a:t>Saving Private Ryan″ include Tom Hank, Edward Burns.</a:t>
            </a:r>
          </a:p>
          <a:p>
            <a:r>
              <a:rPr lang="en-US" altLang="zh-TW" dirty="0"/>
              <a:t> </a:t>
            </a:r>
            <a:r>
              <a:rPr lang="en-US" altLang="zh-TW" dirty="0" smtClean="0"/>
              <a:t> </a:t>
            </a:r>
            <a:r>
              <a:rPr lang="en-US" altLang="zh-TW" dirty="0" smtClean="0">
                <a:effectLst>
                  <a:outerShdw blurRad="38100" dist="38100" dir="2700000" algn="tl">
                    <a:srgbClr val="000000">
                      <a:alpha val="43137"/>
                    </a:srgbClr>
                  </a:outerShdw>
                </a:effectLst>
              </a:rPr>
              <a:t>1       2     3        4         5         6      </a:t>
            </a:r>
            <a:r>
              <a:rPr lang="en-US" altLang="zh-TW" dirty="0" smtClean="0"/>
              <a:t>.....</a:t>
            </a:r>
          </a:p>
        </p:txBody>
      </p:sp>
      <p:sp>
        <p:nvSpPr>
          <p:cNvPr id="13" name="文字方塊 12"/>
          <p:cNvSpPr txBox="1"/>
          <p:nvPr/>
        </p:nvSpPr>
        <p:spPr>
          <a:xfrm>
            <a:off x="4802324" y="3716451"/>
            <a:ext cx="4090156" cy="369332"/>
          </a:xfrm>
          <a:prstGeom prst="rect">
            <a:avLst/>
          </a:prstGeom>
          <a:noFill/>
        </p:spPr>
        <p:txBody>
          <a:bodyPr wrap="square" rtlCol="0">
            <a:spAutoFit/>
          </a:bodyPr>
          <a:lstStyle/>
          <a:p>
            <a:r>
              <a:rPr lang="en-US" altLang="zh-TW" dirty="0" smtClean="0"/>
              <a:t>p(t1|</a:t>
            </a:r>
            <a:r>
              <a:rPr lang="el-GR" altLang="zh-TW" dirty="0"/>
              <a:t>θ</a:t>
            </a:r>
            <a:r>
              <a:rPr lang="en-US" altLang="zh-TW" baseline="-25000" dirty="0" smtClean="0"/>
              <a:t>B</a:t>
            </a:r>
            <a:r>
              <a:rPr lang="en-US" altLang="zh-TW" dirty="0" smtClean="0"/>
              <a:t>) * p(t2|</a:t>
            </a:r>
            <a:r>
              <a:rPr lang="el-GR" altLang="zh-TW" dirty="0"/>
              <a:t>θ</a:t>
            </a:r>
            <a:r>
              <a:rPr lang="en-US" altLang="zh-TW" baseline="-25000" dirty="0"/>
              <a:t>B</a:t>
            </a:r>
            <a:r>
              <a:rPr lang="en-US" altLang="zh-TW" dirty="0" smtClean="0"/>
              <a:t>) * P(t3|</a:t>
            </a:r>
            <a:r>
              <a:rPr lang="el-GR" altLang="zh-TW" dirty="0"/>
              <a:t>θ</a:t>
            </a:r>
            <a:r>
              <a:rPr lang="en-US" altLang="zh-TW" baseline="-25000" dirty="0"/>
              <a:t>B</a:t>
            </a:r>
            <a:r>
              <a:rPr lang="en-US" altLang="zh-TW" dirty="0" smtClean="0"/>
              <a:t>) * …..</a:t>
            </a:r>
            <a:endParaRPr lang="zh-TW" altLang="en-US" dirty="0"/>
          </a:p>
        </p:txBody>
      </p:sp>
      <p:sp>
        <p:nvSpPr>
          <p:cNvPr id="15" name="文字方塊 14"/>
          <p:cNvSpPr txBox="1"/>
          <p:nvPr/>
        </p:nvSpPr>
        <p:spPr>
          <a:xfrm>
            <a:off x="4802324" y="4067780"/>
            <a:ext cx="4090156" cy="369332"/>
          </a:xfrm>
          <a:prstGeom prst="rect">
            <a:avLst/>
          </a:prstGeom>
          <a:noFill/>
        </p:spPr>
        <p:txBody>
          <a:bodyPr wrap="square" rtlCol="0">
            <a:spAutoFit/>
          </a:bodyPr>
          <a:lstStyle/>
          <a:p>
            <a:r>
              <a:rPr lang="en-US" altLang="zh-TW" dirty="0" smtClean="0"/>
              <a:t>p(t1|</a:t>
            </a:r>
            <a:r>
              <a:rPr lang="el-GR" altLang="zh-TW" dirty="0" smtClean="0"/>
              <a:t>θ</a:t>
            </a:r>
            <a:r>
              <a:rPr lang="en-US" altLang="zh-TW" baseline="-25000" dirty="0" smtClean="0"/>
              <a:t>k</a:t>
            </a:r>
            <a:r>
              <a:rPr lang="en-US" altLang="zh-TW" dirty="0" smtClean="0"/>
              <a:t>) * p(t2|</a:t>
            </a:r>
            <a:r>
              <a:rPr lang="el-GR" altLang="zh-TW" dirty="0" smtClean="0"/>
              <a:t>θ</a:t>
            </a:r>
            <a:r>
              <a:rPr lang="en-US" altLang="zh-TW" baseline="-25000" dirty="0" smtClean="0"/>
              <a:t>k</a:t>
            </a:r>
            <a:r>
              <a:rPr lang="en-US" altLang="zh-TW" dirty="0" smtClean="0"/>
              <a:t>) * P(t3|</a:t>
            </a:r>
            <a:r>
              <a:rPr lang="el-GR" altLang="zh-TW" dirty="0" smtClean="0"/>
              <a:t>θ</a:t>
            </a:r>
            <a:r>
              <a:rPr lang="en-US" altLang="zh-TW" baseline="-25000" dirty="0" smtClean="0"/>
              <a:t>k</a:t>
            </a:r>
            <a:r>
              <a:rPr lang="en-US" altLang="zh-TW" dirty="0" smtClean="0"/>
              <a:t>) * …..</a:t>
            </a:r>
            <a:endParaRPr lang="zh-TW" altLang="en-US" dirty="0"/>
          </a:p>
        </p:txBody>
      </p:sp>
      <p:sp>
        <p:nvSpPr>
          <p:cNvPr id="16" name="文字方塊 15"/>
          <p:cNvSpPr txBox="1"/>
          <p:nvPr/>
        </p:nvSpPr>
        <p:spPr>
          <a:xfrm>
            <a:off x="4802324" y="4427820"/>
            <a:ext cx="4090156" cy="369332"/>
          </a:xfrm>
          <a:prstGeom prst="rect">
            <a:avLst/>
          </a:prstGeom>
          <a:noFill/>
        </p:spPr>
        <p:txBody>
          <a:bodyPr wrap="square" rtlCol="0">
            <a:spAutoFit/>
          </a:bodyPr>
          <a:lstStyle/>
          <a:p>
            <a:r>
              <a:rPr lang="en-US" altLang="zh-TW" dirty="0" smtClean="0"/>
              <a:t>p(t1|</a:t>
            </a:r>
            <a:r>
              <a:rPr lang="el-GR" altLang="zh-TW" dirty="0" smtClean="0"/>
              <a:t>θ</a:t>
            </a:r>
            <a:r>
              <a:rPr lang="en-US" altLang="zh-TW" baseline="-25000" dirty="0"/>
              <a:t>G</a:t>
            </a:r>
            <a:r>
              <a:rPr lang="en-US" altLang="zh-TW" dirty="0" smtClean="0"/>
              <a:t>) * p(t2|</a:t>
            </a:r>
            <a:r>
              <a:rPr lang="el-GR" altLang="zh-TW" dirty="0" smtClean="0"/>
              <a:t>θ</a:t>
            </a:r>
            <a:r>
              <a:rPr lang="en-US" altLang="zh-TW" baseline="-25000" dirty="0"/>
              <a:t>G</a:t>
            </a:r>
            <a:r>
              <a:rPr lang="en-US" altLang="zh-TW" dirty="0" smtClean="0"/>
              <a:t>) * P(t3|</a:t>
            </a:r>
            <a:r>
              <a:rPr lang="el-GR" altLang="zh-TW" dirty="0" smtClean="0"/>
              <a:t>θ</a:t>
            </a:r>
            <a:r>
              <a:rPr lang="en-US" altLang="zh-TW" baseline="-25000" dirty="0"/>
              <a:t>G</a:t>
            </a:r>
            <a:r>
              <a:rPr lang="en-US" altLang="zh-TW" dirty="0" smtClean="0"/>
              <a:t>) * …..</a:t>
            </a:r>
            <a:endParaRPr lang="zh-TW" altLang="en-US" dirty="0"/>
          </a:p>
        </p:txBody>
      </p:sp>
      <p:sp>
        <p:nvSpPr>
          <p:cNvPr id="14" name="矩形 13"/>
          <p:cNvSpPr/>
          <p:nvPr/>
        </p:nvSpPr>
        <p:spPr>
          <a:xfrm>
            <a:off x="548239" y="6084004"/>
            <a:ext cx="8056209" cy="369332"/>
          </a:xfrm>
          <a:prstGeom prst="rect">
            <a:avLst/>
          </a:prstGeom>
        </p:spPr>
        <p:txBody>
          <a:bodyPr wrap="square">
            <a:spAutoFit/>
          </a:bodyPr>
          <a:lstStyle/>
          <a:p>
            <a:pPr marL="285750" indent="-285750">
              <a:buFont typeface="Wingdings" pitchFamily="2" charset="2"/>
              <a:buChar char="Ø"/>
            </a:pPr>
            <a:r>
              <a:rPr lang="en-US" altLang="zh-TW" dirty="0"/>
              <a:t>T</a:t>
            </a:r>
            <a:r>
              <a:rPr lang="en-US" altLang="zh-TW" dirty="0" smtClean="0"/>
              <a:t>he </a:t>
            </a:r>
            <a:r>
              <a:rPr lang="en-US" altLang="zh-TW" dirty="0"/>
              <a:t>selected </a:t>
            </a:r>
            <a:r>
              <a:rPr lang="en-US" altLang="zh-TW" dirty="0" smtClean="0"/>
              <a:t>candidate sentences </a:t>
            </a:r>
            <a:r>
              <a:rPr lang="en-US" altLang="zh-TW" dirty="0"/>
              <a:t>are more specific to the desired aspect.</a:t>
            </a:r>
            <a:endParaRPr lang="zh-TW" altLang="en-US" dirty="0"/>
          </a:p>
        </p:txBody>
      </p:sp>
      <p:sp>
        <p:nvSpPr>
          <p:cNvPr id="17" name="矩形 16"/>
          <p:cNvSpPr/>
          <p:nvPr/>
        </p:nvSpPr>
        <p:spPr>
          <a:xfrm>
            <a:off x="4824324" y="4063727"/>
            <a:ext cx="3780124" cy="3733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弧形箭號 (左彎) 17"/>
          <p:cNvSpPr/>
          <p:nvPr/>
        </p:nvSpPr>
        <p:spPr>
          <a:xfrm>
            <a:off x="8622704" y="4356210"/>
            <a:ext cx="396000" cy="19124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0"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19</a:t>
            </a:fld>
            <a:endParaRPr lang="zh-TW" altLang="en-US" sz="1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544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4" grpId="0"/>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2</a:t>
            </a:fld>
            <a:endParaRPr lang="zh-TW" altLang="en-US" sz="1400" dirty="0">
              <a:solidFill>
                <a:schemeClr val="tx1"/>
              </a:solidFill>
              <a:effectLst>
                <a:outerShdw blurRad="38100" dist="38100" dir="2700000" algn="tl">
                  <a:srgbClr val="000000">
                    <a:alpha val="43137"/>
                  </a:srgbClr>
                </a:outerShdw>
              </a:effectLst>
            </a:endParaRPr>
          </a:p>
        </p:txBody>
      </p:sp>
      <p:sp>
        <p:nvSpPr>
          <p:cNvPr id="6" name="標題 1"/>
          <p:cNvSpPr>
            <a:spLocks noGrp="1"/>
          </p:cNvSpPr>
          <p:nvPr>
            <p:ph type="title"/>
          </p:nvPr>
        </p:nvSpPr>
        <p:spPr>
          <a:xfrm>
            <a:off x="179512"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7" name="Content Placeholder 2"/>
          <p:cNvSpPr>
            <a:spLocks noGrp="1"/>
          </p:cNvSpPr>
          <p:nvPr>
            <p:ph idx="4294967295"/>
          </p:nvPr>
        </p:nvSpPr>
        <p:spPr>
          <a:xfrm>
            <a:off x="755576" y="1182762"/>
            <a:ext cx="8153400" cy="4905612"/>
          </a:xfrm>
          <a:prstGeom prst="rect">
            <a:avLst/>
          </a:prstGeom>
        </p:spPr>
        <p:txBody>
          <a:bodyPr>
            <a:normAutofit/>
          </a:bodyPr>
          <a:lstStyle/>
          <a:p>
            <a:pPr marL="0" indent="0">
              <a:buClr>
                <a:srgbClr val="002060"/>
              </a:buClr>
              <a:buNone/>
            </a:pPr>
            <a:endParaRPr lang="en-US" sz="2800" dirty="0" smtClean="0"/>
          </a:p>
          <a:p>
            <a:pPr>
              <a:buClr>
                <a:srgbClr val="002060"/>
              </a:buClr>
              <a:buFont typeface="Century Schoolbook" pitchFamily="18" charset="0"/>
              <a:buChar char="▪"/>
            </a:pPr>
            <a:r>
              <a:rPr lang="en-US" sz="2800" dirty="0" smtClean="0">
                <a:solidFill>
                  <a:schemeClr val="tx1"/>
                </a:solidFill>
                <a:latin typeface="Century Schoolbook" pitchFamily="18" charset="0"/>
              </a:rPr>
              <a:t> Introduction</a:t>
            </a:r>
          </a:p>
          <a:p>
            <a:pPr>
              <a:buClr>
                <a:srgbClr val="002060"/>
              </a:buClr>
              <a:buFont typeface="Century Schoolbook" pitchFamily="18" charset="0"/>
              <a:buChar char="▪"/>
            </a:pPr>
            <a:r>
              <a:rPr lang="en-US" sz="2800" dirty="0" smtClean="0">
                <a:solidFill>
                  <a:schemeClr val="tx1"/>
                </a:solidFill>
                <a:latin typeface="Century Schoolbook" pitchFamily="18" charset="0"/>
              </a:rPr>
              <a:t> Query Aspect</a:t>
            </a:r>
          </a:p>
          <a:p>
            <a:pPr>
              <a:buClr>
                <a:srgbClr val="002060"/>
              </a:buClr>
              <a:buFont typeface="Century Schoolbook" pitchFamily="18" charset="0"/>
              <a:buChar char="▪"/>
            </a:pPr>
            <a:r>
              <a:rPr lang="en-US" altLang="zh-TW" sz="2800" dirty="0" smtClean="0">
                <a:solidFill>
                  <a:schemeClr val="tx1"/>
                </a:solidFill>
                <a:latin typeface="Century Schoolbook" pitchFamily="18" charset="0"/>
              </a:rPr>
              <a:t> </a:t>
            </a:r>
            <a:r>
              <a:rPr lang="en-US" altLang="zh-TW" sz="2800" dirty="0">
                <a:solidFill>
                  <a:schemeClr val="tx1"/>
                </a:solidFill>
                <a:latin typeface="Century Schoolbook" pitchFamily="18" charset="0"/>
              </a:rPr>
              <a:t>Query </a:t>
            </a:r>
            <a:r>
              <a:rPr lang="en-US" altLang="zh-TW" sz="2800" dirty="0" smtClean="0">
                <a:solidFill>
                  <a:schemeClr val="tx1"/>
                </a:solidFill>
                <a:latin typeface="Century Schoolbook" pitchFamily="18" charset="0"/>
              </a:rPr>
              <a:t>Summarization in Multi-Aspects</a:t>
            </a:r>
            <a:endParaRPr lang="en-US" sz="2800" dirty="0" smtClean="0">
              <a:solidFill>
                <a:schemeClr val="tx1"/>
              </a:solidFill>
              <a:latin typeface="Century Schoolbook" pitchFamily="18" charset="0"/>
            </a:endParaRPr>
          </a:p>
          <a:p>
            <a:pPr marL="617220" lvl="1" indent="-342900">
              <a:buClr>
                <a:srgbClr val="002060"/>
              </a:buClr>
              <a:buFont typeface="Arial" pitchFamily="34" charset="0"/>
              <a:buChar char="•"/>
            </a:pPr>
            <a:r>
              <a:rPr lang="en-US" sz="2400" dirty="0" smtClean="0">
                <a:solidFill>
                  <a:schemeClr val="tx1"/>
                </a:solidFill>
                <a:latin typeface="Century Schoolbook" pitchFamily="18" charset="0"/>
              </a:rPr>
              <a:t>Information Gathering</a:t>
            </a:r>
          </a:p>
          <a:p>
            <a:pPr marL="617220" lvl="1" indent="-342900">
              <a:buClr>
                <a:srgbClr val="002060"/>
              </a:buClr>
              <a:buFont typeface="Arial" pitchFamily="34" charset="0"/>
              <a:buChar char="•"/>
            </a:pPr>
            <a:r>
              <a:rPr lang="en-US" sz="2400" dirty="0" smtClean="0">
                <a:solidFill>
                  <a:schemeClr val="tx1"/>
                </a:solidFill>
                <a:latin typeface="Century Schoolbook" pitchFamily="18" charset="0"/>
              </a:rPr>
              <a:t>Summary Generation</a:t>
            </a:r>
          </a:p>
          <a:p>
            <a:pPr>
              <a:buClr>
                <a:srgbClr val="002060"/>
              </a:buClr>
              <a:buFont typeface="Century Schoolbook" pitchFamily="18" charset="0"/>
              <a:buChar char="▪"/>
            </a:pPr>
            <a:r>
              <a:rPr lang="en-US" sz="2800" dirty="0" smtClean="0">
                <a:solidFill>
                  <a:schemeClr val="tx1"/>
                </a:solidFill>
                <a:latin typeface="Century Schoolbook" pitchFamily="18" charset="0"/>
              </a:rPr>
              <a:t>Experiment</a:t>
            </a:r>
          </a:p>
          <a:p>
            <a:pPr>
              <a:buClr>
                <a:srgbClr val="002060"/>
              </a:buClr>
              <a:buFont typeface="Century Schoolbook" pitchFamily="18" charset="0"/>
              <a:buChar char="▪"/>
            </a:pPr>
            <a:r>
              <a:rPr lang="en-US" sz="2800" dirty="0" smtClean="0">
                <a:solidFill>
                  <a:schemeClr val="tx1"/>
                </a:solidFill>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218631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20</a:t>
            </a:fld>
            <a:endParaRPr lang="zh-TW" altLang="en-US" sz="1400" dirty="0">
              <a:solidFill>
                <a:schemeClr val="tx1"/>
              </a:solidFill>
              <a:effectLst>
                <a:outerShdw blurRad="38100" dist="38100" dir="2700000" algn="tl">
                  <a:srgbClr val="000000">
                    <a:alpha val="43137"/>
                  </a:srgbClr>
                </a:outerShdw>
              </a:effectLst>
            </a:endParaRPr>
          </a:p>
        </p:txBody>
      </p:sp>
      <p:sp>
        <p:nvSpPr>
          <p:cNvPr id="6" name="矩形 5"/>
          <p:cNvSpPr/>
          <p:nvPr/>
        </p:nvSpPr>
        <p:spPr>
          <a:xfrm>
            <a:off x="971600" y="116632"/>
            <a:ext cx="1672253" cy="430887"/>
          </a:xfrm>
          <a:prstGeom prst="rect">
            <a:avLst/>
          </a:prstGeom>
        </p:spPr>
        <p:txBody>
          <a:bodyPr wrap="none">
            <a:spAutoFit/>
          </a:bodyPr>
          <a:lstStyle/>
          <a:p>
            <a:r>
              <a:rPr lang="en-US" altLang="zh-TW" sz="2200" dirty="0" smtClean="0">
                <a:solidFill>
                  <a:srgbClr val="C00000"/>
                </a:solidFill>
                <a:latin typeface="Times New Roman" pitchFamily="18" charset="0"/>
                <a:cs typeface="Times New Roman" pitchFamily="18" charset="0"/>
              </a:rPr>
              <a:t>Redundancy:</a:t>
            </a:r>
            <a:endParaRPr lang="en-US" altLang="zh-TW" sz="2200" dirty="0">
              <a:solidFill>
                <a:srgbClr val="C00000"/>
              </a:solidFill>
              <a:latin typeface="Times New Roman" pitchFamily="18" charset="0"/>
              <a:cs typeface="Times New Roman" pitchFamily="18" charset="0"/>
            </a:endParaRPr>
          </a:p>
        </p:txBody>
      </p:sp>
      <p:sp>
        <p:nvSpPr>
          <p:cNvPr id="7" name="矩形 6"/>
          <p:cNvSpPr/>
          <p:nvPr/>
        </p:nvSpPr>
        <p:spPr>
          <a:xfrm>
            <a:off x="475935" y="476672"/>
            <a:ext cx="8560561" cy="1446550"/>
          </a:xfrm>
          <a:prstGeom prst="rect">
            <a:avLst/>
          </a:prstGeom>
        </p:spPr>
        <p:txBody>
          <a:bodyPr wrap="square">
            <a:spAutoFit/>
          </a:bodyPr>
          <a:lstStyle/>
          <a:p>
            <a:r>
              <a:rPr lang="en-US" altLang="zh-TW" sz="2200" dirty="0" smtClean="0">
                <a:latin typeface="Times New Roman" pitchFamily="18" charset="0"/>
                <a:cs typeface="Times New Roman" pitchFamily="18" charset="0"/>
              </a:rPr>
              <a:t>1. Each single </a:t>
            </a:r>
            <a:r>
              <a:rPr lang="en-US" altLang="zh-TW" sz="2200" dirty="0">
                <a:latin typeface="Times New Roman" pitchFamily="18" charset="0"/>
                <a:cs typeface="Times New Roman" pitchFamily="18" charset="0"/>
              </a:rPr>
              <a:t>sentence is initiated as a cluster. </a:t>
            </a:r>
            <a:endParaRPr lang="en-US" altLang="zh-TW" sz="2200" dirty="0" smtClean="0">
              <a:latin typeface="Times New Roman" pitchFamily="18" charset="0"/>
              <a:cs typeface="Times New Roman" pitchFamily="18" charset="0"/>
            </a:endParaRPr>
          </a:p>
          <a:p>
            <a:r>
              <a:rPr lang="en-US" altLang="zh-TW" sz="2200" dirty="0" smtClean="0">
                <a:latin typeface="Times New Roman" pitchFamily="18" charset="0"/>
                <a:cs typeface="Times New Roman" pitchFamily="18" charset="0"/>
              </a:rPr>
              <a:t>2. If </a:t>
            </a:r>
            <a:r>
              <a:rPr lang="en-US" altLang="zh-TW" sz="2200" dirty="0">
                <a:latin typeface="Times New Roman" pitchFamily="18" charset="0"/>
                <a:cs typeface="Times New Roman" pitchFamily="18" charset="0"/>
              </a:rPr>
              <a:t>two clusters </a:t>
            </a:r>
            <a:r>
              <a:rPr lang="en-US" altLang="zh-TW" sz="2200" dirty="0" smtClean="0">
                <a:latin typeface="Times New Roman" pitchFamily="18" charset="0"/>
                <a:cs typeface="Times New Roman" pitchFamily="18" charset="0"/>
              </a:rPr>
              <a:t>are close </a:t>
            </a:r>
            <a:r>
              <a:rPr lang="en-US" altLang="zh-TW" sz="2200" dirty="0">
                <a:latin typeface="Times New Roman" pitchFamily="18" charset="0"/>
                <a:cs typeface="Times New Roman" pitchFamily="18" charset="0"/>
              </a:rPr>
              <a:t>enough, they are merged. </a:t>
            </a:r>
            <a:endParaRPr lang="en-US" altLang="zh-TW" sz="2200" dirty="0" smtClean="0">
              <a:latin typeface="Times New Roman" pitchFamily="18" charset="0"/>
              <a:cs typeface="Times New Roman" pitchFamily="18" charset="0"/>
            </a:endParaRPr>
          </a:p>
          <a:p>
            <a:r>
              <a:rPr lang="en-US" altLang="zh-TW" sz="2200" dirty="0" smtClean="0">
                <a:latin typeface="Times New Roman" pitchFamily="18" charset="0"/>
                <a:cs typeface="Times New Roman" pitchFamily="18" charset="0"/>
              </a:rPr>
              <a:t>3. This </a:t>
            </a:r>
            <a:r>
              <a:rPr lang="en-US" altLang="zh-TW" sz="2200" dirty="0">
                <a:latin typeface="Times New Roman" pitchFamily="18" charset="0"/>
                <a:cs typeface="Times New Roman" pitchFamily="18" charset="0"/>
              </a:rPr>
              <a:t>procedure repeats </a:t>
            </a:r>
            <a:r>
              <a:rPr lang="en-US" altLang="zh-TW" sz="2200" dirty="0" smtClean="0">
                <a:latin typeface="Times New Roman" pitchFamily="18" charset="0"/>
                <a:cs typeface="Times New Roman" pitchFamily="18" charset="0"/>
              </a:rPr>
              <a:t>until the </a:t>
            </a:r>
            <a:r>
              <a:rPr lang="en-US" altLang="zh-TW" sz="2200" dirty="0">
                <a:latin typeface="Times New Roman" pitchFamily="18" charset="0"/>
                <a:cs typeface="Times New Roman" pitchFamily="18" charset="0"/>
              </a:rPr>
              <a:t>smallest distance between </a:t>
            </a:r>
            <a:r>
              <a:rPr lang="en-US" altLang="zh-TW" sz="2200" dirty="0" smtClean="0">
                <a:latin typeface="Times New Roman" pitchFamily="18" charset="0"/>
                <a:cs typeface="Times New Roman" pitchFamily="18" charset="0"/>
              </a:rPr>
              <a:t>all</a:t>
            </a:r>
            <a:r>
              <a:rPr lang="en-US" altLang="zh-TW" sz="2200" dirty="0">
                <a:latin typeface="Times New Roman" pitchFamily="18" charset="0"/>
                <a:cs typeface="Times New Roman" pitchFamily="18" charset="0"/>
              </a:rPr>
              <a:t> remaining</a:t>
            </a:r>
            <a:r>
              <a:rPr lang="en-US" altLang="zh-TW" sz="2200" dirty="0" smtClean="0">
                <a:latin typeface="Times New Roman" pitchFamily="18" charset="0"/>
                <a:cs typeface="Times New Roman" pitchFamily="18" charset="0"/>
              </a:rPr>
              <a:t>  </a:t>
            </a:r>
          </a:p>
          <a:p>
            <a:r>
              <a:rPr lang="en-US" altLang="zh-TW" sz="2200" dirty="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   clusters </a:t>
            </a:r>
            <a:r>
              <a:rPr lang="en-US" altLang="zh-TW" sz="2200" dirty="0">
                <a:latin typeface="Times New Roman" pitchFamily="18" charset="0"/>
                <a:cs typeface="Times New Roman" pitchFamily="18" charset="0"/>
              </a:rPr>
              <a:t>is </a:t>
            </a:r>
            <a:r>
              <a:rPr lang="en-US" altLang="zh-TW" sz="2200" dirty="0" smtClean="0">
                <a:latin typeface="Times New Roman" pitchFamily="18" charset="0"/>
                <a:cs typeface="Times New Roman" pitchFamily="18" charset="0"/>
              </a:rPr>
              <a:t>larger than </a:t>
            </a:r>
            <a:r>
              <a:rPr lang="en-US" altLang="zh-TW" sz="2200" dirty="0">
                <a:latin typeface="Times New Roman" pitchFamily="18" charset="0"/>
                <a:cs typeface="Times New Roman" pitchFamily="18" charset="0"/>
              </a:rPr>
              <a:t>a threshold</a:t>
            </a:r>
            <a:r>
              <a:rPr lang="en-US" altLang="zh-TW" sz="2200" dirty="0" smtClean="0">
                <a:latin typeface="Times New Roman" pitchFamily="18" charset="0"/>
                <a:cs typeface="Times New Roman" pitchFamily="18" charset="0"/>
              </a:rPr>
              <a:t>. (</a:t>
            </a:r>
            <a:r>
              <a:rPr lang="en-US" altLang="zh-TW" sz="2200" b="1" dirty="0" smtClean="0">
                <a:solidFill>
                  <a:srgbClr val="0070C0"/>
                </a:solidFill>
                <a:latin typeface="Times New Roman" pitchFamily="18" charset="0"/>
                <a:cs typeface="Times New Roman" pitchFamily="18" charset="0"/>
              </a:rPr>
              <a:t>0.7</a:t>
            </a:r>
            <a:r>
              <a:rPr lang="en-US" altLang="zh-TW" sz="2200" dirty="0" smtClean="0">
                <a:latin typeface="Times New Roman" pitchFamily="18" charset="0"/>
                <a:cs typeface="Times New Roman" pitchFamily="18" charset="0"/>
              </a:rPr>
              <a:t>)</a:t>
            </a:r>
          </a:p>
        </p:txBody>
      </p:sp>
      <p:sp>
        <p:nvSpPr>
          <p:cNvPr id="8" name="矩形 7"/>
          <p:cNvSpPr/>
          <p:nvPr/>
        </p:nvSpPr>
        <p:spPr>
          <a:xfrm>
            <a:off x="1362479" y="2132856"/>
            <a:ext cx="3693568" cy="369332"/>
          </a:xfrm>
          <a:prstGeom prst="rect">
            <a:avLst/>
          </a:prstGeom>
          <a:noFill/>
        </p:spPr>
        <p:txBody>
          <a:bodyPr wrap="square" lIns="91440" tIns="45720" rIns="91440" bIns="45720">
            <a:spAutoFit/>
          </a:bodyPr>
          <a:lstStyle/>
          <a:p>
            <a:pPr algn="ctr"/>
            <a:r>
              <a:rPr lang="en-US" altLang="zh-TW" b="1" cap="none" spc="0" dirty="0" smtClean="0">
                <a:ln w="10541" cmpd="sng">
                  <a:solidFill>
                    <a:schemeClr val="accent1">
                      <a:shade val="88000"/>
                      <a:satMod val="110000"/>
                    </a:schemeClr>
                  </a:solidFill>
                  <a:prstDash val="solid"/>
                </a:ln>
                <a:solidFill>
                  <a:srgbClr val="002060"/>
                </a:solidFill>
                <a:effectLst/>
              </a:rPr>
              <a:t>Edit distance</a:t>
            </a:r>
            <a:endParaRPr lang="zh-TW" altLang="en-US" b="1" cap="none" spc="0" dirty="0">
              <a:ln w="10541" cmpd="sng">
                <a:solidFill>
                  <a:schemeClr val="accent1">
                    <a:shade val="88000"/>
                    <a:satMod val="110000"/>
                  </a:schemeClr>
                </a:solidFill>
                <a:prstDash val="solid"/>
              </a:ln>
              <a:solidFill>
                <a:srgbClr val="002060"/>
              </a:solidFill>
              <a:effectLst/>
            </a:endParaRPr>
          </a:p>
        </p:txBody>
      </p:sp>
      <p:graphicFrame>
        <p:nvGraphicFramePr>
          <p:cNvPr id="9" name="表格 8"/>
          <p:cNvGraphicFramePr>
            <a:graphicFrameLocks noGrp="1"/>
          </p:cNvGraphicFramePr>
          <p:nvPr>
            <p:extLst>
              <p:ext uri="{D42A27DB-BD31-4B8C-83A1-F6EECF244321}">
                <p14:modId xmlns:p14="http://schemas.microsoft.com/office/powerpoint/2010/main" val="1254491086"/>
              </p:ext>
            </p:extLst>
          </p:nvPr>
        </p:nvGraphicFramePr>
        <p:xfrm>
          <a:off x="251520" y="3068960"/>
          <a:ext cx="6096000" cy="1112520"/>
        </p:xfrm>
        <a:graphic>
          <a:graphicData uri="http://schemas.openxmlformats.org/drawingml/2006/table">
            <a:tbl>
              <a:tblPr firstRow="1" bandRow="1">
                <a:tableStyleId>{5940675A-B579-460E-94D1-54222C63F5DA}</a:tableStyleId>
              </a:tblPr>
              <a:tblGrid>
                <a:gridCol w="1302542"/>
                <a:gridCol w="4793458"/>
              </a:tblGrid>
              <a:tr h="370840">
                <a:tc>
                  <a:txBody>
                    <a:bodyPr/>
                    <a:lstStyle/>
                    <a:p>
                      <a:pPr algn="ctr"/>
                      <a:r>
                        <a:rPr lang="en-US" altLang="zh-TW" dirty="0" smtClean="0"/>
                        <a:t>Step 1</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1" dirty="0" smtClean="0">
                          <a:solidFill>
                            <a:srgbClr val="FF0000"/>
                          </a:solidFill>
                        </a:rPr>
                        <a:t>k</a:t>
                      </a:r>
                      <a:r>
                        <a:rPr lang="en-US" altLang="zh-TW" dirty="0" smtClean="0"/>
                        <a:t>itten → </a:t>
                      </a:r>
                      <a:r>
                        <a:rPr lang="en-US" altLang="zh-TW" b="1" dirty="0" err="1" smtClean="0">
                          <a:solidFill>
                            <a:srgbClr val="FF0000"/>
                          </a:solidFill>
                        </a:rPr>
                        <a:t>s</a:t>
                      </a:r>
                      <a:r>
                        <a:rPr lang="en-US" altLang="zh-TW" dirty="0" err="1" smtClean="0"/>
                        <a:t>itten</a:t>
                      </a:r>
                      <a:r>
                        <a:rPr lang="en-US" altLang="zh-TW" dirty="0" smtClean="0"/>
                        <a:t>  (substitution of </a:t>
                      </a:r>
                      <a:r>
                        <a:rPr lang="en-US" altLang="zh-TW" b="1" dirty="0" smtClean="0"/>
                        <a:t>'s'</a:t>
                      </a:r>
                      <a:r>
                        <a:rPr lang="en-US" altLang="zh-TW" dirty="0" smtClean="0"/>
                        <a:t> for </a:t>
                      </a:r>
                      <a:r>
                        <a:rPr lang="en-US" altLang="zh-TW" b="1" dirty="0" smtClean="0"/>
                        <a:t>'k'</a:t>
                      </a:r>
                      <a:r>
                        <a:rPr lang="en-US" altLang="zh-TW" dirty="0" smtClean="0"/>
                        <a:t>)</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Step 2</a:t>
                      </a:r>
                      <a:endParaRPr lang="zh-TW"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sitt</a:t>
                      </a:r>
                      <a:r>
                        <a:rPr lang="en-US" altLang="zh-TW" b="1" dirty="0" err="1" smtClean="0">
                          <a:solidFill>
                            <a:srgbClr val="FF0000"/>
                          </a:solidFill>
                        </a:rPr>
                        <a:t>e</a:t>
                      </a:r>
                      <a:r>
                        <a:rPr lang="en-US" altLang="zh-TW" dirty="0" err="1" smtClean="0"/>
                        <a:t>n</a:t>
                      </a:r>
                      <a:r>
                        <a:rPr lang="en-US" altLang="zh-TW" dirty="0" smtClean="0"/>
                        <a:t> → </a:t>
                      </a:r>
                      <a:r>
                        <a:rPr lang="en-US" altLang="zh-TW" dirty="0" err="1" smtClean="0"/>
                        <a:t>sitt</a:t>
                      </a:r>
                      <a:r>
                        <a:rPr lang="en-US" altLang="zh-TW" b="1" dirty="0" err="1" smtClean="0">
                          <a:solidFill>
                            <a:srgbClr val="FF0000"/>
                          </a:solidFill>
                        </a:rPr>
                        <a:t>i</a:t>
                      </a:r>
                      <a:r>
                        <a:rPr lang="en-US" altLang="zh-TW" dirty="0" err="1" smtClean="0"/>
                        <a:t>n</a:t>
                      </a:r>
                      <a:r>
                        <a:rPr lang="en-US" altLang="zh-TW" dirty="0" smtClean="0"/>
                        <a:t>   (substitution of </a:t>
                      </a:r>
                      <a:r>
                        <a:rPr lang="en-US" altLang="zh-TW" b="1" dirty="0" smtClean="0"/>
                        <a:t>'</a:t>
                      </a:r>
                      <a:r>
                        <a:rPr lang="en-US" altLang="zh-TW" b="1" dirty="0" err="1" smtClean="0"/>
                        <a:t>i</a:t>
                      </a:r>
                      <a:r>
                        <a:rPr lang="en-US" altLang="zh-TW" b="1" dirty="0" smtClean="0"/>
                        <a:t>'</a:t>
                      </a:r>
                      <a:r>
                        <a:rPr lang="en-US" altLang="zh-TW" dirty="0" smtClean="0"/>
                        <a:t> for </a:t>
                      </a:r>
                      <a:r>
                        <a:rPr lang="en-US" altLang="zh-TW" b="1" dirty="0" smtClean="0"/>
                        <a:t>'e'</a:t>
                      </a:r>
                      <a:r>
                        <a:rPr lang="en-US" altLang="zh-TW" dirty="0" smtClean="0"/>
                        <a:t>)</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Step 3</a:t>
                      </a:r>
                      <a:endParaRPr lang="zh-TW" altLang="en-US" dirty="0" smtClean="0"/>
                    </a:p>
                  </a:txBody>
                  <a:tcPr/>
                </a:tc>
                <a:tc>
                  <a:txBody>
                    <a:bodyPr/>
                    <a:lstStyle/>
                    <a:p>
                      <a:r>
                        <a:rPr lang="en-US" altLang="zh-TW" dirty="0" err="1" smtClean="0"/>
                        <a:t>sittin</a:t>
                      </a:r>
                      <a:r>
                        <a:rPr lang="en-US" altLang="zh-TW" dirty="0" smtClean="0"/>
                        <a:t> → sittin</a:t>
                      </a:r>
                      <a:r>
                        <a:rPr lang="en-US" altLang="zh-TW" b="1" dirty="0" smtClean="0">
                          <a:solidFill>
                            <a:srgbClr val="FF0000"/>
                          </a:solidFill>
                        </a:rPr>
                        <a:t>g</a:t>
                      </a:r>
                      <a:r>
                        <a:rPr lang="en-US" altLang="zh-TW" dirty="0" smtClean="0"/>
                        <a:t>  (insertion of </a:t>
                      </a:r>
                      <a:r>
                        <a:rPr lang="en-US" altLang="zh-TW" b="1" dirty="0" smtClean="0"/>
                        <a:t>'g' </a:t>
                      </a:r>
                      <a:r>
                        <a:rPr lang="en-US" altLang="zh-TW" dirty="0" smtClean="0"/>
                        <a:t>at the end)</a:t>
                      </a:r>
                      <a:endParaRPr lang="zh-TW" altLang="en-US" dirty="0"/>
                    </a:p>
                  </a:txBody>
                  <a:tcPr/>
                </a:tc>
              </a:tr>
            </a:tbl>
          </a:graphicData>
        </a:graphic>
      </p:graphicFrame>
      <p:sp>
        <p:nvSpPr>
          <p:cNvPr id="10" name="矩形 9"/>
          <p:cNvSpPr/>
          <p:nvPr/>
        </p:nvSpPr>
        <p:spPr>
          <a:xfrm>
            <a:off x="905990" y="2502188"/>
            <a:ext cx="4299575" cy="369332"/>
          </a:xfrm>
          <a:prstGeom prst="rect">
            <a:avLst/>
          </a:prstGeom>
        </p:spPr>
        <p:txBody>
          <a:bodyPr wrap="none">
            <a:spAutoFit/>
          </a:bodyPr>
          <a:lstStyle/>
          <a:p>
            <a:r>
              <a:rPr lang="en-US" altLang="zh-TW" dirty="0" smtClean="0"/>
              <a:t>String </a:t>
            </a:r>
            <a:r>
              <a:rPr lang="en-US" altLang="zh-TW" dirty="0"/>
              <a:t>1: </a:t>
            </a:r>
            <a:r>
              <a:rPr lang="en-US" altLang="zh-TW" dirty="0" smtClean="0"/>
              <a:t>"kitten“            String 2: "</a:t>
            </a:r>
            <a:r>
              <a:rPr lang="en-US" altLang="zh-TW" dirty="0"/>
              <a:t>sitting"</a:t>
            </a:r>
            <a:endParaRPr lang="zh-TW" altLang="en-US" dirty="0"/>
          </a:p>
        </p:txBody>
      </p:sp>
      <p:sp>
        <p:nvSpPr>
          <p:cNvPr id="11" name="向下箭號 10"/>
          <p:cNvSpPr/>
          <p:nvPr/>
        </p:nvSpPr>
        <p:spPr>
          <a:xfrm>
            <a:off x="3299520" y="4365104"/>
            <a:ext cx="270766" cy="5040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矩形 11"/>
          <p:cNvSpPr/>
          <p:nvPr/>
        </p:nvSpPr>
        <p:spPr>
          <a:xfrm>
            <a:off x="850916" y="4869160"/>
            <a:ext cx="5286234" cy="369332"/>
          </a:xfrm>
          <a:prstGeom prst="rect">
            <a:avLst/>
          </a:prstGeom>
        </p:spPr>
        <p:txBody>
          <a:bodyPr wrap="square">
            <a:spAutoFit/>
          </a:bodyPr>
          <a:lstStyle/>
          <a:p>
            <a:r>
              <a:rPr lang="en-US" altLang="zh-TW" dirty="0" smtClean="0"/>
              <a:t>Edit distance between “kitten</a:t>
            </a:r>
            <a:r>
              <a:rPr lang="en-US" altLang="zh-TW" dirty="0"/>
              <a:t>“</a:t>
            </a:r>
            <a:r>
              <a:rPr lang="en-US" altLang="zh-TW" dirty="0" smtClean="0"/>
              <a:t> and ”sitting”</a:t>
            </a:r>
            <a:r>
              <a:rPr lang="zh-TW" altLang="en-US" dirty="0" smtClean="0"/>
              <a:t>  </a:t>
            </a:r>
            <a:r>
              <a:rPr lang="en-US" altLang="zh-TW" dirty="0" smtClean="0"/>
              <a:t>: </a:t>
            </a:r>
            <a:r>
              <a:rPr lang="en-US" altLang="zh-TW" b="1" dirty="0" smtClean="0">
                <a:solidFill>
                  <a:srgbClr val="FF0000"/>
                </a:solidFill>
              </a:rPr>
              <a:t>3</a:t>
            </a:r>
            <a:endParaRPr lang="zh-TW" altLang="en-US" b="1" dirty="0">
              <a:solidFill>
                <a:srgbClr val="FF0000"/>
              </a:solidFill>
            </a:endParaRPr>
          </a:p>
        </p:txBody>
      </p:sp>
      <p:sp>
        <p:nvSpPr>
          <p:cNvPr id="13" name="向下箭號 12"/>
          <p:cNvSpPr/>
          <p:nvPr/>
        </p:nvSpPr>
        <p:spPr>
          <a:xfrm>
            <a:off x="3299520" y="5238492"/>
            <a:ext cx="270766" cy="5040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 name="矩形 13"/>
          <p:cNvSpPr/>
          <p:nvPr/>
        </p:nvSpPr>
        <p:spPr>
          <a:xfrm>
            <a:off x="2131932" y="5805264"/>
            <a:ext cx="2916183" cy="369332"/>
          </a:xfrm>
          <a:prstGeom prst="rect">
            <a:avLst/>
          </a:prstGeom>
        </p:spPr>
        <p:txBody>
          <a:bodyPr wrap="none">
            <a:spAutoFit/>
          </a:bodyPr>
          <a:lstStyle/>
          <a:p>
            <a:r>
              <a:rPr lang="en-US" altLang="zh-TW" dirty="0" smtClean="0"/>
              <a:t>Similarity: 1/distance =</a:t>
            </a:r>
            <a:r>
              <a:rPr lang="en-US" altLang="zh-TW" dirty="0" smtClean="0">
                <a:solidFill>
                  <a:srgbClr val="C00000"/>
                </a:solidFill>
              </a:rPr>
              <a:t>0.33</a:t>
            </a:r>
            <a:endParaRPr lang="zh-TW" altLang="en-US" dirty="0">
              <a:solidFill>
                <a:srgbClr val="C00000"/>
              </a:solidFill>
            </a:endParaRPr>
          </a:p>
        </p:txBody>
      </p:sp>
      <p:sp>
        <p:nvSpPr>
          <p:cNvPr id="15" name="橢圓 14"/>
          <p:cNvSpPr/>
          <p:nvPr/>
        </p:nvSpPr>
        <p:spPr>
          <a:xfrm>
            <a:off x="6444208" y="1866876"/>
            <a:ext cx="1459186" cy="13617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7577310" y="3003342"/>
            <a:ext cx="1459186" cy="13617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6660232" y="2195572"/>
            <a:ext cx="787395" cy="369332"/>
          </a:xfrm>
          <a:prstGeom prst="rect">
            <a:avLst/>
          </a:prstGeom>
          <a:noFill/>
        </p:spPr>
        <p:txBody>
          <a:bodyPr wrap="none" rtlCol="0">
            <a:spAutoFit/>
          </a:bodyPr>
          <a:lstStyle/>
          <a:p>
            <a:r>
              <a:rPr lang="en-US" altLang="zh-TW" dirty="0" smtClean="0"/>
              <a:t>S1 S3 </a:t>
            </a:r>
          </a:p>
        </p:txBody>
      </p:sp>
      <p:sp>
        <p:nvSpPr>
          <p:cNvPr id="18" name="矩形 17"/>
          <p:cNvSpPr/>
          <p:nvPr/>
        </p:nvSpPr>
        <p:spPr>
          <a:xfrm>
            <a:off x="6948264" y="2564904"/>
            <a:ext cx="718466" cy="369332"/>
          </a:xfrm>
          <a:prstGeom prst="rect">
            <a:avLst/>
          </a:prstGeom>
        </p:spPr>
        <p:txBody>
          <a:bodyPr wrap="none">
            <a:spAutoFit/>
          </a:bodyPr>
          <a:lstStyle/>
          <a:p>
            <a:r>
              <a:rPr lang="en-US" altLang="zh-TW" dirty="0"/>
              <a:t>S4 S6</a:t>
            </a:r>
            <a:endParaRPr lang="zh-TW" altLang="en-US" dirty="0"/>
          </a:p>
        </p:txBody>
      </p:sp>
      <p:sp>
        <p:nvSpPr>
          <p:cNvPr id="19" name="矩形 18"/>
          <p:cNvSpPr/>
          <p:nvPr/>
        </p:nvSpPr>
        <p:spPr>
          <a:xfrm>
            <a:off x="8186978" y="3228638"/>
            <a:ext cx="417102" cy="369332"/>
          </a:xfrm>
          <a:prstGeom prst="rect">
            <a:avLst/>
          </a:prstGeom>
        </p:spPr>
        <p:txBody>
          <a:bodyPr wrap="none">
            <a:spAutoFit/>
          </a:bodyPr>
          <a:lstStyle/>
          <a:p>
            <a:r>
              <a:rPr lang="en-US" altLang="zh-TW" dirty="0" smtClean="0"/>
              <a:t>S2</a:t>
            </a:r>
            <a:endParaRPr lang="zh-TW" altLang="en-US" dirty="0"/>
          </a:p>
        </p:txBody>
      </p:sp>
      <p:sp>
        <p:nvSpPr>
          <p:cNvPr id="20" name="矩形 19"/>
          <p:cNvSpPr/>
          <p:nvPr/>
        </p:nvSpPr>
        <p:spPr>
          <a:xfrm>
            <a:off x="8326541" y="3707740"/>
            <a:ext cx="417102" cy="369332"/>
          </a:xfrm>
          <a:prstGeom prst="rect">
            <a:avLst/>
          </a:prstGeom>
        </p:spPr>
        <p:txBody>
          <a:bodyPr wrap="none">
            <a:spAutoFit/>
          </a:bodyPr>
          <a:lstStyle/>
          <a:p>
            <a:r>
              <a:rPr lang="en-US" altLang="zh-TW" dirty="0" smtClean="0"/>
              <a:t>S7</a:t>
            </a:r>
            <a:endParaRPr lang="zh-TW" altLang="en-US" dirty="0"/>
          </a:p>
        </p:txBody>
      </p:sp>
      <p:sp>
        <p:nvSpPr>
          <p:cNvPr id="21" name="矩形 20"/>
          <p:cNvSpPr/>
          <p:nvPr/>
        </p:nvSpPr>
        <p:spPr>
          <a:xfrm>
            <a:off x="7769876" y="3523074"/>
            <a:ext cx="417102" cy="369332"/>
          </a:xfrm>
          <a:prstGeom prst="rect">
            <a:avLst/>
          </a:prstGeom>
        </p:spPr>
        <p:txBody>
          <a:bodyPr wrap="none">
            <a:spAutoFit/>
          </a:bodyPr>
          <a:lstStyle/>
          <a:p>
            <a:r>
              <a:rPr lang="en-US" altLang="zh-TW" dirty="0"/>
              <a:t>S5</a:t>
            </a:r>
            <a:endParaRPr lang="zh-TW" altLang="en-US" dirty="0"/>
          </a:p>
        </p:txBody>
      </p:sp>
      <p:sp>
        <p:nvSpPr>
          <p:cNvPr id="22" name="文字方塊 21"/>
          <p:cNvSpPr txBox="1"/>
          <p:nvPr/>
        </p:nvSpPr>
        <p:spPr>
          <a:xfrm>
            <a:off x="6660232" y="4869160"/>
            <a:ext cx="1596912" cy="923330"/>
          </a:xfrm>
          <a:prstGeom prst="rect">
            <a:avLst/>
          </a:prstGeom>
          <a:noFill/>
        </p:spPr>
        <p:txBody>
          <a:bodyPr wrap="none" rtlCol="0">
            <a:spAutoFit/>
          </a:bodyPr>
          <a:lstStyle/>
          <a:p>
            <a:r>
              <a:rPr lang="en-US" altLang="zh-TW" dirty="0" smtClean="0"/>
              <a:t>U(S1).size = 4</a:t>
            </a:r>
          </a:p>
          <a:p>
            <a:endParaRPr lang="en-US" altLang="zh-TW" dirty="0" smtClean="0"/>
          </a:p>
          <a:p>
            <a:r>
              <a:rPr lang="en-US" altLang="zh-TW" dirty="0" smtClean="0"/>
              <a:t>U(S7).size = 3</a:t>
            </a:r>
            <a:endParaRPr lang="zh-TW" altLang="en-US" dirty="0"/>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076" y="6319506"/>
            <a:ext cx="4470356" cy="349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372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par>
                                <p:cTn id="74" presetID="1"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p:bldP spid="13" grpId="0" animBg="1"/>
      <p:bldP spid="14" grpId="0"/>
      <p:bldP spid="15" grpId="0" animBg="1"/>
      <p:bldP spid="16" grpId="0" animBg="1"/>
      <p:bldP spid="17" grpId="0"/>
      <p:bldP spid="18"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21</a:t>
            </a:fld>
            <a:endParaRPr lang="zh-TW" altLang="en-US" sz="1400" dirty="0">
              <a:solidFill>
                <a:schemeClr val="tx1"/>
              </a:solidFill>
              <a:effectLst>
                <a:outerShdw blurRad="38100" dist="38100" dir="2700000" algn="tl">
                  <a:srgbClr val="000000">
                    <a:alpha val="43137"/>
                  </a:srgbClr>
                </a:outerShdw>
              </a:effectLst>
            </a:endParaRPr>
          </a:p>
        </p:txBody>
      </p:sp>
      <p:sp>
        <p:nvSpPr>
          <p:cNvPr id="6" name="矩形 5"/>
          <p:cNvSpPr/>
          <p:nvPr/>
        </p:nvSpPr>
        <p:spPr>
          <a:xfrm>
            <a:off x="971600" y="116632"/>
            <a:ext cx="2135521" cy="430887"/>
          </a:xfrm>
          <a:prstGeom prst="rect">
            <a:avLst/>
          </a:prstGeom>
        </p:spPr>
        <p:txBody>
          <a:bodyPr wrap="none">
            <a:spAutoFit/>
          </a:bodyPr>
          <a:lstStyle/>
          <a:p>
            <a:r>
              <a:rPr lang="en-US" altLang="zh-TW" sz="2200" dirty="0" err="1" smtClean="0">
                <a:solidFill>
                  <a:srgbClr val="C00000"/>
                </a:solidFill>
                <a:latin typeface="Times New Roman" pitchFamily="18" charset="0"/>
                <a:cs typeface="Times New Roman" pitchFamily="18" charset="0"/>
              </a:rPr>
              <a:t>Informativeness</a:t>
            </a:r>
            <a:r>
              <a:rPr lang="en-US" altLang="zh-TW" sz="2200" dirty="0" smtClean="0">
                <a:solidFill>
                  <a:srgbClr val="C00000"/>
                </a:solidFill>
                <a:latin typeface="Times New Roman" pitchFamily="18" charset="0"/>
                <a:cs typeface="Times New Roman" pitchFamily="18" charset="0"/>
              </a:rPr>
              <a:t>:</a:t>
            </a:r>
            <a:endParaRPr lang="en-US" altLang="zh-TW" sz="2200" dirty="0">
              <a:solidFill>
                <a:srgbClr val="C0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6886575" cy="923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文字方塊 6"/>
          <p:cNvSpPr txBox="1"/>
          <p:nvPr/>
        </p:nvSpPr>
        <p:spPr>
          <a:xfrm>
            <a:off x="683568" y="2132856"/>
            <a:ext cx="6120680" cy="1200329"/>
          </a:xfrm>
          <a:prstGeom prst="rect">
            <a:avLst/>
          </a:prstGeom>
          <a:noFill/>
        </p:spPr>
        <p:txBody>
          <a:bodyPr wrap="square" rtlCol="0">
            <a:spAutoFit/>
          </a:bodyPr>
          <a:lstStyle/>
          <a:p>
            <a:r>
              <a:rPr lang="en-US" altLang="zh-TW" dirty="0" smtClean="0"/>
              <a:t>QDW: </a:t>
            </a:r>
            <a:r>
              <a:rPr lang="en-US" altLang="zh-TW" i="1" dirty="0"/>
              <a:t>query dependent aspect </a:t>
            </a:r>
            <a:r>
              <a:rPr lang="en-US" altLang="zh-TW" i="1" dirty="0" smtClean="0"/>
              <a:t>words :</a:t>
            </a:r>
          </a:p>
          <a:p>
            <a:endParaRPr lang="en-US" altLang="zh-TW" i="1" dirty="0" smtClean="0"/>
          </a:p>
          <a:p>
            <a:r>
              <a:rPr lang="en-US" altLang="zh-TW" i="1" dirty="0" smtClean="0"/>
              <a:t>EX: </a:t>
            </a:r>
            <a:r>
              <a:rPr lang="en-US" altLang="zh-TW" dirty="0" smtClean="0"/>
              <a:t>“Tom Hanks” and “</a:t>
            </a:r>
            <a:r>
              <a:rPr lang="en-US" altLang="zh-TW" dirty="0"/>
              <a:t>Edward </a:t>
            </a:r>
            <a:r>
              <a:rPr lang="en-US" altLang="zh-TW" dirty="0" smtClean="0"/>
              <a:t>Burns” for aspect </a:t>
            </a:r>
            <a:r>
              <a:rPr lang="en-US" altLang="zh-TW" dirty="0"/>
              <a:t>“actors</a:t>
            </a:r>
            <a:r>
              <a:rPr lang="en-US" altLang="zh-TW" dirty="0" smtClean="0"/>
              <a:t>”.</a:t>
            </a:r>
          </a:p>
          <a:p>
            <a:r>
              <a:rPr lang="en-US" altLang="zh-TW" dirty="0"/>
              <a:t> </a:t>
            </a:r>
            <a:r>
              <a:rPr lang="zh-TW" altLang="en-US" dirty="0" smtClean="0"/>
              <a:t>     </a:t>
            </a:r>
            <a:r>
              <a:rPr lang="en-US" altLang="zh-TW" dirty="0" smtClean="0"/>
              <a:t>“</a:t>
            </a:r>
            <a:r>
              <a:rPr lang="en-US" altLang="zh-TW" dirty="0"/>
              <a:t>actor”, “actress”, and “cast” for aspect “actors</a:t>
            </a:r>
            <a:r>
              <a:rPr lang="en-US" altLang="zh-TW" dirty="0" smtClean="0"/>
              <a:t>”.</a:t>
            </a:r>
            <a:endParaRPr lang="zh-TW" altLang="en-US" dirty="0"/>
          </a:p>
        </p:txBody>
      </p:sp>
      <p:sp>
        <p:nvSpPr>
          <p:cNvPr id="8" name="矩形 7"/>
          <p:cNvSpPr/>
          <p:nvPr/>
        </p:nvSpPr>
        <p:spPr>
          <a:xfrm>
            <a:off x="4680520" y="2132856"/>
            <a:ext cx="3960000" cy="369332"/>
          </a:xfrm>
          <a:prstGeom prst="rect">
            <a:avLst/>
          </a:prstGeom>
        </p:spPr>
        <p:txBody>
          <a:bodyPr>
            <a:spAutoFit/>
          </a:bodyPr>
          <a:lstStyle/>
          <a:p>
            <a:r>
              <a:rPr lang="en-US" altLang="zh-TW" dirty="0">
                <a:solidFill>
                  <a:srgbClr val="FF0000"/>
                </a:solidFill>
              </a:rPr>
              <a:t>{</a:t>
            </a:r>
            <a:r>
              <a:rPr lang="en-US" altLang="zh-TW" dirty="0" err="1" smtClean="0">
                <a:solidFill>
                  <a:srgbClr val="FF0000"/>
                </a:solidFill>
              </a:rPr>
              <a:t>term|term</a:t>
            </a:r>
            <a:r>
              <a:rPr lang="en-US" altLang="zh-TW" dirty="0" smtClean="0">
                <a:solidFill>
                  <a:srgbClr val="FF0000"/>
                </a:solidFill>
              </a:rPr>
              <a:t> </a:t>
            </a:r>
            <a:r>
              <a:rPr lang="en-US" altLang="zh-TW" dirty="0">
                <a:solidFill>
                  <a:srgbClr val="FF0000"/>
                </a:solidFill>
              </a:rPr>
              <a:t>∈ </a:t>
            </a:r>
            <a:r>
              <a:rPr lang="en-US" altLang="zh-TW" dirty="0" err="1">
                <a:solidFill>
                  <a:srgbClr val="FF0000"/>
                </a:solidFill>
              </a:rPr>
              <a:t>C</a:t>
            </a:r>
            <a:r>
              <a:rPr lang="en-US" altLang="zh-TW" baseline="-25000" dirty="0" err="1">
                <a:solidFill>
                  <a:srgbClr val="FF0000"/>
                </a:solidFill>
              </a:rPr>
              <a:t>Q+Ak</a:t>
            </a:r>
            <a:r>
              <a:rPr lang="en-US" altLang="zh-TW" dirty="0" smtClean="0">
                <a:solidFill>
                  <a:srgbClr val="FF0000"/>
                </a:solidFill>
              </a:rPr>
              <a:t> </a:t>
            </a:r>
            <a:r>
              <a:rPr lang="en-US" altLang="zh-TW" dirty="0">
                <a:solidFill>
                  <a:srgbClr val="FF0000"/>
                </a:solidFill>
              </a:rPr>
              <a:t>and </a:t>
            </a:r>
            <a:r>
              <a:rPr lang="en-US" altLang="zh-TW" dirty="0" smtClean="0">
                <a:solidFill>
                  <a:srgbClr val="FF0000"/>
                </a:solidFill>
              </a:rPr>
              <a:t>term </a:t>
            </a:r>
            <a:r>
              <a:rPr lang="zh-TW" altLang="en-US" dirty="0" smtClean="0">
                <a:solidFill>
                  <a:srgbClr val="FF0000"/>
                </a:solidFill>
              </a:rPr>
              <a:t>∉ </a:t>
            </a:r>
            <a:r>
              <a:rPr lang="en-US" altLang="zh-TW" dirty="0" err="1">
                <a:solidFill>
                  <a:srgbClr val="FF0000"/>
                </a:solidFill>
              </a:rPr>
              <a:t>C</a:t>
            </a:r>
            <a:r>
              <a:rPr lang="en-US" altLang="zh-TW" baseline="-25000" dirty="0" err="1">
                <a:solidFill>
                  <a:srgbClr val="FF0000"/>
                </a:solidFill>
              </a:rPr>
              <a:t>Ak</a:t>
            </a:r>
            <a:r>
              <a:rPr lang="en-US" altLang="zh-TW" dirty="0" smtClean="0">
                <a:solidFill>
                  <a:srgbClr val="FF0000"/>
                </a:solidFill>
              </a:rPr>
              <a:t>}</a:t>
            </a:r>
            <a:endParaRPr lang="zh-TW" altLang="en-US" dirty="0">
              <a:solidFill>
                <a:srgbClr val="FF0000"/>
              </a:solidFill>
            </a:endParaRPr>
          </a:p>
        </p:txBody>
      </p:sp>
      <p:sp>
        <p:nvSpPr>
          <p:cNvPr id="10" name="矩形 9"/>
          <p:cNvSpPr/>
          <p:nvPr/>
        </p:nvSpPr>
        <p:spPr>
          <a:xfrm>
            <a:off x="683864" y="3546822"/>
            <a:ext cx="3924000" cy="461665"/>
          </a:xfrm>
          <a:prstGeom prst="rect">
            <a:avLst/>
          </a:prstGeom>
          <a:solidFill>
            <a:srgbClr val="FFFF00"/>
          </a:solidFill>
          <a:ln>
            <a:solidFill>
              <a:schemeClr val="tx1"/>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indent="-182880">
              <a:buClr>
                <a:srgbClr val="002060"/>
              </a:buClr>
            </a:pPr>
            <a:r>
              <a:rPr lang="en-US" altLang="zh-TW" sz="2400" dirty="0">
                <a:solidFill>
                  <a:schemeClr val="tx1"/>
                </a:solidFill>
                <a:latin typeface="Times New Roman" pitchFamily="18" charset="0"/>
                <a:cs typeface="Times New Roman" pitchFamily="18" charset="0"/>
              </a:rPr>
              <a:t>Candidate </a:t>
            </a:r>
            <a:r>
              <a:rPr lang="en-US" altLang="zh-TW" sz="2400" dirty="0" smtClean="0">
                <a:solidFill>
                  <a:schemeClr val="tx1"/>
                </a:solidFill>
                <a:latin typeface="Palatino Linotype" pitchFamily="18" charset="0"/>
              </a:rPr>
              <a:t>Sentence Ranking</a:t>
            </a:r>
            <a:endParaRPr lang="en-US" altLang="zh-TW" sz="2400" dirty="0">
              <a:solidFill>
                <a:schemeClr val="tx1"/>
              </a:solidFill>
              <a:latin typeface="Century Schoolbook"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13" y="4584551"/>
            <a:ext cx="5476875" cy="428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文字方塊 8"/>
          <p:cNvSpPr txBox="1"/>
          <p:nvPr/>
        </p:nvSpPr>
        <p:spPr>
          <a:xfrm>
            <a:off x="7853413" y="1115452"/>
            <a:ext cx="1039067" cy="369332"/>
          </a:xfrm>
          <a:prstGeom prst="rect">
            <a:avLst/>
          </a:prstGeom>
          <a:noFill/>
        </p:spPr>
        <p:txBody>
          <a:bodyPr wrap="none" rtlCol="0">
            <a:spAutoFit/>
          </a:bodyPr>
          <a:lstStyle/>
          <a:p>
            <a:r>
              <a:rPr lang="el-GR" altLang="zh-TW" dirty="0" smtClean="0"/>
              <a:t>β</a:t>
            </a:r>
            <a:r>
              <a:rPr lang="en-US" altLang="zh-TW" dirty="0" smtClean="0"/>
              <a:t>  set: 0</a:t>
            </a:r>
            <a:endParaRPr lang="zh-TW" altLang="en-US" dirty="0"/>
          </a:p>
        </p:txBody>
      </p:sp>
      <p:sp>
        <p:nvSpPr>
          <p:cNvPr id="11" name="矩形 10"/>
          <p:cNvSpPr/>
          <p:nvPr/>
        </p:nvSpPr>
        <p:spPr>
          <a:xfrm>
            <a:off x="6817234" y="2627620"/>
            <a:ext cx="415498" cy="369332"/>
          </a:xfrm>
          <a:prstGeom prst="rect">
            <a:avLst/>
          </a:prstGeom>
        </p:spPr>
        <p:txBody>
          <a:bodyPr wrap="none">
            <a:spAutoFit/>
          </a:bodyPr>
          <a:lstStyle/>
          <a:p>
            <a:r>
              <a:rPr lang="zh-TW" altLang="en-US" dirty="0"/>
              <a:t>✔</a:t>
            </a:r>
          </a:p>
        </p:txBody>
      </p:sp>
      <p:sp>
        <p:nvSpPr>
          <p:cNvPr id="12" name="矩形 11"/>
          <p:cNvSpPr/>
          <p:nvPr/>
        </p:nvSpPr>
        <p:spPr>
          <a:xfrm>
            <a:off x="6641793" y="3006767"/>
            <a:ext cx="415498" cy="369332"/>
          </a:xfrm>
          <a:prstGeom prst="rect">
            <a:avLst/>
          </a:prstGeom>
        </p:spPr>
        <p:txBody>
          <a:bodyPr wrap="none">
            <a:spAutoFit/>
          </a:bodyPr>
          <a:lstStyle/>
          <a:p>
            <a:r>
              <a:rPr lang="zh-TW" altLang="en-US" dirty="0"/>
              <a:t>✘</a:t>
            </a:r>
          </a:p>
        </p:txBody>
      </p:sp>
    </p:spTree>
    <p:extLst>
      <p:ext uri="{BB962C8B-B14F-4D97-AF65-F5344CB8AC3E}">
        <p14:creationId xmlns:p14="http://schemas.microsoft.com/office/powerpoint/2010/main" val="115947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22</a:t>
            </a:fld>
            <a:endParaRPr lang="zh-TW" altLang="en-US" sz="1400" dirty="0">
              <a:solidFill>
                <a:schemeClr val="tx1"/>
              </a:solidFill>
              <a:effectLst>
                <a:outerShdw blurRad="38100" dist="38100" dir="2700000" algn="tl">
                  <a:srgbClr val="000000">
                    <a:alpha val="43137"/>
                  </a:srgbClr>
                </a:outerShdw>
              </a:effectLst>
            </a:endParaRPr>
          </a:p>
        </p:txBody>
      </p:sp>
      <p:sp>
        <p:nvSpPr>
          <p:cNvPr id="6" name="標題 1"/>
          <p:cNvSpPr>
            <a:spLocks noGrp="1"/>
          </p:cNvSpPr>
          <p:nvPr>
            <p:ph type="title"/>
          </p:nvPr>
        </p:nvSpPr>
        <p:spPr>
          <a:xfrm>
            <a:off x="179512"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7" name="Content Placeholder 2"/>
          <p:cNvSpPr>
            <a:spLocks noGrp="1"/>
          </p:cNvSpPr>
          <p:nvPr>
            <p:ph idx="4294967295"/>
          </p:nvPr>
        </p:nvSpPr>
        <p:spPr>
          <a:xfrm>
            <a:off x="755576" y="1182762"/>
            <a:ext cx="8153400" cy="4905612"/>
          </a:xfrm>
          <a:prstGeom prst="rect">
            <a:avLst/>
          </a:prstGeom>
        </p:spPr>
        <p:txBody>
          <a:bodyPr>
            <a:normAutofit/>
          </a:bodyPr>
          <a:lstStyle/>
          <a:p>
            <a:pPr marL="0" indent="0">
              <a:buClr>
                <a:srgbClr val="002060"/>
              </a:buClr>
              <a:buNone/>
            </a:pPr>
            <a:endParaRPr lang="en-US" sz="2800" dirty="0" smtClean="0"/>
          </a:p>
          <a:p>
            <a:pPr>
              <a:buClr>
                <a:srgbClr val="002060"/>
              </a:buClr>
              <a:buFont typeface="Century Schoolbook" pitchFamily="18" charset="0"/>
              <a:buChar char="▪"/>
            </a:pPr>
            <a:r>
              <a:rPr lang="en-US" sz="2800" dirty="0" smtClean="0">
                <a:solidFill>
                  <a:schemeClr val="tx1"/>
                </a:solidFill>
                <a:latin typeface="Century Schoolbook" pitchFamily="18" charset="0"/>
              </a:rPr>
              <a:t> </a:t>
            </a:r>
            <a:r>
              <a:rPr lang="en-US" sz="2800" dirty="0" smtClean="0">
                <a:solidFill>
                  <a:schemeClr val="bg1">
                    <a:lumMod val="65000"/>
                  </a:schemeClr>
                </a:solidFill>
                <a:latin typeface="Century Schoolbook" pitchFamily="18" charset="0"/>
              </a:rPr>
              <a:t>Introduction</a:t>
            </a:r>
          </a:p>
          <a:p>
            <a:pPr>
              <a:buClr>
                <a:srgbClr val="002060"/>
              </a:buClr>
              <a:buFont typeface="Century Schoolbook" pitchFamily="18" charset="0"/>
              <a:buChar char="▪"/>
            </a:pPr>
            <a:r>
              <a:rPr lang="en-US" sz="2800" dirty="0" smtClean="0">
                <a:solidFill>
                  <a:schemeClr val="tx1"/>
                </a:solidFill>
                <a:latin typeface="Century Schoolbook" pitchFamily="18" charset="0"/>
              </a:rPr>
              <a:t> </a:t>
            </a:r>
            <a:r>
              <a:rPr lang="en-US" sz="2800" dirty="0" smtClean="0">
                <a:solidFill>
                  <a:schemeClr val="bg1">
                    <a:lumMod val="65000"/>
                  </a:schemeClr>
                </a:solidFill>
                <a:latin typeface="Century Schoolbook" pitchFamily="18" charset="0"/>
              </a:rPr>
              <a:t>Query Aspect</a:t>
            </a:r>
          </a:p>
          <a:p>
            <a:pPr>
              <a:buClr>
                <a:srgbClr val="002060"/>
              </a:buClr>
              <a:buFont typeface="Century Schoolbook" pitchFamily="18" charset="0"/>
              <a:buChar char="▪"/>
            </a:pPr>
            <a:r>
              <a:rPr lang="en-US" altLang="zh-TW" sz="2800" dirty="0" smtClean="0">
                <a:solidFill>
                  <a:schemeClr val="tx1"/>
                </a:solidFill>
                <a:latin typeface="Century Schoolbook" pitchFamily="18" charset="0"/>
              </a:rPr>
              <a:t> </a:t>
            </a:r>
            <a:r>
              <a:rPr lang="en-US" altLang="zh-TW" sz="2800" dirty="0">
                <a:solidFill>
                  <a:schemeClr val="bg1">
                    <a:lumMod val="65000"/>
                  </a:schemeClr>
                </a:solidFill>
                <a:latin typeface="Century Schoolbook" pitchFamily="18" charset="0"/>
              </a:rPr>
              <a:t>Query </a:t>
            </a:r>
            <a:r>
              <a:rPr lang="en-US" altLang="zh-TW" sz="2800" dirty="0" smtClean="0">
                <a:solidFill>
                  <a:schemeClr val="bg1">
                    <a:lumMod val="65000"/>
                  </a:schemeClr>
                </a:solidFill>
                <a:latin typeface="Century Schoolbook" pitchFamily="18" charset="0"/>
              </a:rPr>
              <a:t>Summarization in Multi-Aspects</a:t>
            </a:r>
            <a:endParaRPr lang="en-US" sz="2800" dirty="0" smtClean="0">
              <a:solidFill>
                <a:schemeClr val="bg1">
                  <a:lumMod val="65000"/>
                </a:schemeClr>
              </a:solidFill>
              <a:latin typeface="Century Schoolbook" pitchFamily="18" charset="0"/>
            </a:endParaRP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Information Gathering</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Summary Generation</a:t>
            </a:r>
          </a:p>
          <a:p>
            <a:pPr>
              <a:buClr>
                <a:srgbClr val="002060"/>
              </a:buClr>
              <a:buFont typeface="Century Schoolbook" pitchFamily="18" charset="0"/>
              <a:buChar char="▪"/>
            </a:pPr>
            <a:r>
              <a:rPr lang="en-US" sz="2800" dirty="0" smtClean="0">
                <a:solidFill>
                  <a:schemeClr val="tx1"/>
                </a:solidFill>
                <a:latin typeface="Century Schoolbook" pitchFamily="18" charset="0"/>
              </a:rPr>
              <a:t>Experiment</a:t>
            </a:r>
          </a:p>
          <a:p>
            <a:pPr>
              <a:buClr>
                <a:srgbClr val="002060"/>
              </a:buClr>
              <a:buFont typeface="Century Schoolbook" pitchFamily="18" charset="0"/>
              <a:buChar char="▪"/>
            </a:pPr>
            <a:r>
              <a:rPr lang="en-US" sz="2800" dirty="0" smtClean="0">
                <a:solidFill>
                  <a:schemeClr val="bg1">
                    <a:lumMod val="65000"/>
                  </a:schemeClr>
                </a:solidFill>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170019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23</a:t>
            </a:fld>
            <a:endParaRPr lang="zh-TW" altLang="en-US" sz="1400" dirty="0">
              <a:solidFill>
                <a:schemeClr val="tx1"/>
              </a:solidFill>
              <a:effectLst>
                <a:outerShdw blurRad="38100" dist="38100" dir="2700000" algn="tl">
                  <a:srgbClr val="000000">
                    <a:alpha val="43137"/>
                  </a:srgbClr>
                </a:outerShdw>
              </a:effectLst>
            </a:endParaRPr>
          </a:p>
        </p:txBody>
      </p:sp>
      <p:sp>
        <p:nvSpPr>
          <p:cNvPr id="3"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74320" lvl="1">
              <a:buClr>
                <a:srgbClr val="002060"/>
              </a:buClr>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Experiment</a:t>
            </a:r>
            <a:endParaRPr lang="en-US" altLang="zh-TW" sz="4400" dirty="0">
              <a:solidFill>
                <a:schemeClr val="tx1"/>
              </a:solidFill>
              <a:latin typeface="Century Schoolbook" pitchFamily="18" charset="0"/>
            </a:endParaRPr>
          </a:p>
          <a:p>
            <a:pPr marL="0" indent="0" algn="l">
              <a:buNone/>
            </a:pP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4" name="矩形 3"/>
          <p:cNvSpPr/>
          <p:nvPr/>
        </p:nvSpPr>
        <p:spPr>
          <a:xfrm>
            <a:off x="475935" y="1174100"/>
            <a:ext cx="8272529" cy="430887"/>
          </a:xfrm>
          <a:prstGeom prst="rect">
            <a:avLst/>
          </a:prstGeom>
        </p:spPr>
        <p:txBody>
          <a:bodyPr wrap="square">
            <a:spAutoFit/>
          </a:bodyPr>
          <a:lstStyle/>
          <a:p>
            <a:r>
              <a:rPr lang="en-US" altLang="zh-TW" sz="2200" dirty="0" smtClean="0">
                <a:latin typeface="Times New Roman" pitchFamily="18" charset="0"/>
                <a:cs typeface="Times New Roman" pitchFamily="18" charset="0"/>
              </a:rPr>
              <a:t>Data Sets:</a:t>
            </a:r>
          </a:p>
        </p:txBody>
      </p:sp>
      <p:sp>
        <p:nvSpPr>
          <p:cNvPr id="6" name="矩形 5"/>
          <p:cNvSpPr/>
          <p:nvPr/>
        </p:nvSpPr>
        <p:spPr>
          <a:xfrm>
            <a:off x="467544" y="1629961"/>
            <a:ext cx="8272529" cy="2800767"/>
          </a:xfrm>
          <a:prstGeom prst="rect">
            <a:avLst/>
          </a:prstGeom>
        </p:spPr>
        <p:txBody>
          <a:bodyPr wrap="square">
            <a:spAutoFit/>
          </a:bodyPr>
          <a:lstStyle/>
          <a:p>
            <a:pPr marL="457200" indent="-457200">
              <a:buFont typeface="Arial" pitchFamily="34" charset="0"/>
              <a:buChar char="•"/>
            </a:pPr>
            <a:r>
              <a:rPr lang="en-US" altLang="zh-TW" sz="2200" b="1" dirty="0" smtClean="0">
                <a:latin typeface="Times New Roman" pitchFamily="18" charset="0"/>
                <a:cs typeface="Times New Roman" pitchFamily="18" charset="0"/>
              </a:rPr>
              <a:t>Wikipedia (January 2011)</a:t>
            </a:r>
          </a:p>
          <a:p>
            <a:endParaRPr lang="en-US" altLang="zh-TW" sz="2200" dirty="0" smtClean="0">
              <a:latin typeface="Times New Roman" pitchFamily="18" charset="0"/>
              <a:cs typeface="Times New Roman" pitchFamily="18" charset="0"/>
            </a:endParaRPr>
          </a:p>
          <a:p>
            <a:endParaRPr lang="en-US" altLang="zh-TW" sz="2200" dirty="0">
              <a:latin typeface="Times New Roman" pitchFamily="18" charset="0"/>
              <a:cs typeface="Times New Roman" pitchFamily="18" charset="0"/>
            </a:endParaRPr>
          </a:p>
          <a:p>
            <a:endParaRPr lang="en-US" altLang="zh-TW" sz="2200" dirty="0" smtClean="0">
              <a:latin typeface="Times New Roman" pitchFamily="18" charset="0"/>
              <a:cs typeface="Times New Roman" pitchFamily="18" charset="0"/>
            </a:endParaRPr>
          </a:p>
          <a:p>
            <a:r>
              <a:rPr lang="en-US" altLang="zh-TW" sz="2200" dirty="0" smtClean="0">
                <a:latin typeface="Times New Roman" pitchFamily="18" charset="0"/>
                <a:cs typeface="Times New Roman" pitchFamily="18" charset="0"/>
              </a:rPr>
              <a:t>Ex: ″Saving Private Ryan</a:t>
            </a:r>
            <a:r>
              <a:rPr lang="en-US" altLang="zh-TW" sz="2200" dirty="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 	  ″Plot″,</a:t>
            </a:r>
            <a:r>
              <a:rPr lang="en-US" altLang="zh-TW" sz="2200" dirty="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″Cast″,</a:t>
            </a:r>
            <a:r>
              <a:rPr lang="en-US" altLang="zh-TW" sz="2200" dirty="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″Product″</a:t>
            </a:r>
          </a:p>
          <a:p>
            <a:r>
              <a:rPr lang="en-US" altLang="zh-TW" sz="2200" dirty="0" smtClean="0">
                <a:latin typeface="Times New Roman" pitchFamily="18" charset="0"/>
                <a:cs typeface="Times New Roman" pitchFamily="18" charset="0"/>
              </a:rPr>
              <a:t>Sample: 1,000 pages(queries)</a:t>
            </a:r>
          </a:p>
          <a:p>
            <a:endParaRPr lang="en-US" altLang="zh-TW" sz="2200" dirty="0" smtClean="0">
              <a:latin typeface="Times New Roman" pitchFamily="18" charset="0"/>
              <a:cs typeface="Times New Roman" pitchFamily="18" charset="0"/>
            </a:endParaRPr>
          </a:p>
          <a:p>
            <a:pPr marL="457200" indent="-457200">
              <a:buFont typeface="Arial" pitchFamily="34" charset="0"/>
              <a:buChar char="•"/>
            </a:pPr>
            <a:r>
              <a:rPr lang="en-US" altLang="zh-TW" sz="2200" b="1" dirty="0" smtClean="0">
                <a:latin typeface="Times New Roman" pitchFamily="18" charset="0"/>
                <a:cs typeface="Times New Roman" pitchFamily="18" charset="0"/>
              </a:rPr>
              <a:t>TREC</a:t>
            </a:r>
            <a:endParaRPr lang="en-US" altLang="zh-TW" sz="22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861048"/>
            <a:ext cx="5256584" cy="24491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48072" y="5517232"/>
            <a:ext cx="4572000" cy="1200329"/>
          </a:xfrm>
          <a:prstGeom prst="rect">
            <a:avLst/>
          </a:prstGeom>
        </p:spPr>
        <p:txBody>
          <a:bodyPr>
            <a:spAutoFit/>
          </a:bodyPr>
          <a:lstStyle/>
          <a:p>
            <a:r>
              <a:rPr lang="en-US" altLang="zh-TW" dirty="0"/>
              <a:t> </a:t>
            </a:r>
            <a:r>
              <a:rPr lang="en-US" altLang="zh-TW" dirty="0" smtClean="0"/>
              <a:t> 50 topics</a:t>
            </a:r>
          </a:p>
          <a:p>
            <a:endParaRPr lang="en-US" altLang="zh-TW" dirty="0" smtClean="0"/>
          </a:p>
          <a:p>
            <a:endParaRPr lang="en-US" altLang="zh-TW" dirty="0" smtClean="0"/>
          </a:p>
          <a:p>
            <a:r>
              <a:rPr lang="en-US" altLang="zh-TW" dirty="0" smtClean="0"/>
              <a:t>  Each </a:t>
            </a:r>
            <a:r>
              <a:rPr lang="en-US" altLang="zh-TW" dirty="0"/>
              <a:t>topic has 3 to 8 </a:t>
            </a:r>
            <a:r>
              <a:rPr lang="en-US" altLang="zh-TW" dirty="0" smtClean="0"/>
              <a:t>subtopics</a:t>
            </a:r>
            <a:endParaRPr lang="zh-TW" altLang="en-US" dirty="0"/>
          </a:p>
        </p:txBody>
      </p:sp>
      <p:graphicFrame>
        <p:nvGraphicFramePr>
          <p:cNvPr id="8" name="表格 7"/>
          <p:cNvGraphicFramePr>
            <a:graphicFrameLocks noGrp="1"/>
          </p:cNvGraphicFramePr>
          <p:nvPr>
            <p:extLst>
              <p:ext uri="{D42A27DB-BD31-4B8C-83A1-F6EECF244321}">
                <p14:modId xmlns:p14="http://schemas.microsoft.com/office/powerpoint/2010/main" val="3184980628"/>
              </p:ext>
            </p:extLst>
          </p:nvPr>
        </p:nvGraphicFramePr>
        <p:xfrm>
          <a:off x="899592" y="2132856"/>
          <a:ext cx="6696744" cy="853440"/>
        </p:xfrm>
        <a:graphic>
          <a:graphicData uri="http://schemas.openxmlformats.org/drawingml/2006/table">
            <a:tbl>
              <a:tblPr firstRow="1" bandRow="1">
                <a:tableStyleId>{5940675A-B579-460E-94D1-54222C63F5DA}</a:tableStyleId>
              </a:tblPr>
              <a:tblGrid>
                <a:gridCol w="3048000"/>
                <a:gridCol w="3648744"/>
              </a:tblGrid>
              <a:tr h="370840">
                <a:tc>
                  <a:txBody>
                    <a:bodyPr/>
                    <a:lstStyle/>
                    <a:p>
                      <a:pPr algn="ctr"/>
                      <a:r>
                        <a:rPr lang="en-US" altLang="zh-TW" sz="2200" b="1" dirty="0" smtClean="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title </a:t>
                      </a:r>
                      <a:endParaRPr lang="zh-TW" altLang="en-US" sz="2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200" dirty="0" smtClean="0">
                          <a:latin typeface="Times New Roman" pitchFamily="18" charset="0"/>
                          <a:cs typeface="Times New Roman" pitchFamily="18" charset="0"/>
                        </a:rPr>
                        <a:t>list of sub section(subheadings)</a:t>
                      </a:r>
                    </a:p>
                  </a:txBody>
                  <a:tcPr/>
                </a:tc>
              </a:tr>
              <a:tr h="370840">
                <a:tc>
                  <a:txBody>
                    <a:bodyPr/>
                    <a:lstStyle/>
                    <a:p>
                      <a:pPr algn="ctr"/>
                      <a:r>
                        <a:rPr lang="en-US" altLang="zh-TW" sz="2200" dirty="0" smtClean="0">
                          <a:latin typeface="Times New Roman" pitchFamily="18" charset="0"/>
                          <a:cs typeface="Times New Roman" pitchFamily="18" charset="0"/>
                        </a:rPr>
                        <a:t>[</a:t>
                      </a:r>
                      <a:r>
                        <a:rPr lang="en-US" altLang="zh-TW" sz="2200" dirty="0" smtClean="0">
                          <a:solidFill>
                            <a:srgbClr val="C00000"/>
                          </a:solidFill>
                          <a:latin typeface="Times New Roman" pitchFamily="18" charset="0"/>
                          <a:cs typeface="Times New Roman" pitchFamily="18" charset="0"/>
                        </a:rPr>
                        <a:t>query</a:t>
                      </a:r>
                      <a:r>
                        <a:rPr lang="en-US" altLang="zh-TW" sz="2200" dirty="0" smtClean="0">
                          <a:latin typeface="Times New Roman" pitchFamily="18" charset="0"/>
                          <a:cs typeface="Times New Roman" pitchFamily="18" charset="0"/>
                        </a:rPr>
                        <a:t>] </a:t>
                      </a:r>
                      <a:endParaRPr lang="zh-TW" altLang="en-US" sz="2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200" dirty="0" smtClean="0">
                          <a:latin typeface="Times New Roman" pitchFamily="18" charset="0"/>
                          <a:cs typeface="Times New Roman" pitchFamily="18" charset="0"/>
                        </a:rPr>
                        <a:t> [</a:t>
                      </a:r>
                      <a:r>
                        <a:rPr lang="en-US" altLang="zh-TW" sz="2200" dirty="0" smtClean="0">
                          <a:solidFill>
                            <a:srgbClr val="C00000"/>
                          </a:solidFill>
                          <a:latin typeface="Times New Roman" pitchFamily="18" charset="0"/>
                          <a:cs typeface="Times New Roman" pitchFamily="18" charset="0"/>
                        </a:rPr>
                        <a:t>query aspect</a:t>
                      </a:r>
                      <a:r>
                        <a:rPr lang="en-US" altLang="zh-TW" sz="2200" dirty="0" smtClean="0">
                          <a:latin typeface="Times New Roman" pitchFamily="18" charset="0"/>
                          <a:cs typeface="Times New Roman" pitchFamily="18" charset="0"/>
                        </a:rPr>
                        <a:t>]</a:t>
                      </a:r>
                    </a:p>
                  </a:txBody>
                  <a:tcPr/>
                </a:tc>
              </a:tr>
            </a:tbl>
          </a:graphicData>
        </a:graphic>
      </p:graphicFrame>
    </p:spTree>
    <p:extLst>
      <p:ext uri="{BB962C8B-B14F-4D97-AF65-F5344CB8AC3E}">
        <p14:creationId xmlns:p14="http://schemas.microsoft.com/office/powerpoint/2010/main" val="1567392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24</a:t>
            </a:fld>
            <a:endParaRPr lang="zh-TW" altLang="en-US" sz="1400" dirty="0">
              <a:solidFill>
                <a:schemeClr val="tx1"/>
              </a:solidFill>
              <a:effectLst>
                <a:outerShdw blurRad="38100" dist="38100" dir="2700000" algn="tl">
                  <a:srgbClr val="000000">
                    <a:alpha val="43137"/>
                  </a:srgbClr>
                </a:outerShdw>
              </a:effectLst>
            </a:endParaRPr>
          </a:p>
        </p:txBody>
      </p:sp>
      <p:sp>
        <p:nvSpPr>
          <p:cNvPr id="6"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74320" lvl="1">
              <a:buClr>
                <a:srgbClr val="002060"/>
              </a:buClr>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Experiment</a:t>
            </a:r>
            <a:endParaRPr lang="en-US" altLang="zh-TW" sz="4400" dirty="0">
              <a:solidFill>
                <a:schemeClr val="tx1"/>
              </a:solidFill>
              <a:latin typeface="Century Schoolbook" pitchFamily="18" charset="0"/>
            </a:endParaRPr>
          </a:p>
          <a:p>
            <a:pPr marL="0" indent="0" algn="l">
              <a:buNone/>
            </a:pP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7" name="矩形 6"/>
          <p:cNvSpPr/>
          <p:nvPr/>
        </p:nvSpPr>
        <p:spPr>
          <a:xfrm>
            <a:off x="475935" y="1174100"/>
            <a:ext cx="8272529" cy="1785104"/>
          </a:xfrm>
          <a:prstGeom prst="rect">
            <a:avLst/>
          </a:prstGeom>
        </p:spPr>
        <p:txBody>
          <a:bodyPr wrap="square">
            <a:spAutoFit/>
          </a:bodyPr>
          <a:lstStyle/>
          <a:p>
            <a:r>
              <a:rPr lang="en-US" altLang="zh-TW" sz="2200" dirty="0" smtClean="0">
                <a:latin typeface="Times New Roman" pitchFamily="18" charset="0"/>
                <a:cs typeface="Times New Roman" pitchFamily="18" charset="0"/>
              </a:rPr>
              <a:t>Compare:  evaluate </a:t>
            </a:r>
            <a:r>
              <a:rPr lang="en-US" altLang="zh-TW" sz="2200" dirty="0">
                <a:latin typeface="Times New Roman" pitchFamily="18" charset="0"/>
                <a:cs typeface="Times New Roman" pitchFamily="18" charset="0"/>
              </a:rPr>
              <a:t>the multi-aspect oriented query summarization</a:t>
            </a:r>
            <a:r>
              <a:rPr lang="en-US" altLang="zh-TW" sz="2200" dirty="0" smtClean="0">
                <a:latin typeface="Times New Roman" pitchFamily="18" charset="0"/>
                <a:cs typeface="Times New Roman" pitchFamily="18" charset="0"/>
              </a:rPr>
              <a:t>.</a:t>
            </a:r>
          </a:p>
          <a:p>
            <a:endParaRPr lang="en-US" altLang="zh-TW" sz="2200" dirty="0">
              <a:latin typeface="Times New Roman" pitchFamily="18" charset="0"/>
              <a:cs typeface="Times New Roman" pitchFamily="18" charset="0"/>
            </a:endParaRPr>
          </a:p>
          <a:p>
            <a:pPr marL="342900" indent="-342900">
              <a:buFont typeface="Wingdings" pitchFamily="2" charset="2"/>
              <a:buChar char="Ø"/>
            </a:pPr>
            <a:r>
              <a:rPr lang="en-US" altLang="zh-TW" sz="2200" dirty="0" smtClean="0">
                <a:latin typeface="Times New Roman" pitchFamily="18" charset="0"/>
                <a:cs typeface="Times New Roman" pitchFamily="18" charset="0"/>
              </a:rPr>
              <a:t>Proposed method –  Q-Composite</a:t>
            </a:r>
          </a:p>
          <a:p>
            <a:pPr marL="342900" indent="-342900">
              <a:buFont typeface="Wingdings" pitchFamily="2" charset="2"/>
              <a:buChar char="Ø"/>
            </a:pPr>
            <a:r>
              <a:rPr lang="en-US" altLang="zh-TW" sz="2200" dirty="0" smtClean="0">
                <a:latin typeface="Times New Roman" pitchFamily="18" charset="0"/>
                <a:cs typeface="Times New Roman" pitchFamily="18" charset="0"/>
              </a:rPr>
              <a:t>Baseline </a:t>
            </a:r>
            <a:r>
              <a:rPr lang="en-US" altLang="zh-TW" sz="2200" dirty="0">
                <a:latin typeface="Times New Roman" pitchFamily="18" charset="0"/>
                <a:cs typeface="Times New Roman" pitchFamily="18" charset="0"/>
              </a:rPr>
              <a:t>1 </a:t>
            </a:r>
            <a:r>
              <a:rPr lang="en-US" altLang="zh-TW" sz="2200" dirty="0" smtClean="0">
                <a:latin typeface="Times New Roman" pitchFamily="18" charset="0"/>
                <a:cs typeface="Times New Roman" pitchFamily="18" charset="0"/>
              </a:rPr>
              <a:t>– Ling-2008</a:t>
            </a:r>
          </a:p>
          <a:p>
            <a:pPr marL="342900" indent="-342900">
              <a:buFont typeface="Wingdings" pitchFamily="2" charset="2"/>
              <a:buChar char="Ø"/>
            </a:pPr>
            <a:r>
              <a:rPr lang="en-US" altLang="zh-TW" sz="2200" dirty="0">
                <a:latin typeface="Times New Roman" pitchFamily="18" charset="0"/>
                <a:cs typeface="Times New Roman" pitchFamily="18" charset="0"/>
              </a:rPr>
              <a:t>Baseline 2 </a:t>
            </a:r>
            <a:r>
              <a:rPr lang="en-US" altLang="zh-TW" sz="2200" dirty="0" smtClean="0">
                <a:latin typeface="Times New Roman" pitchFamily="18" charset="0"/>
                <a:cs typeface="Times New Roman" pitchFamily="18" charset="0"/>
              </a:rPr>
              <a:t>– Snippet</a:t>
            </a:r>
          </a:p>
        </p:txBody>
      </p:sp>
      <p:sp>
        <p:nvSpPr>
          <p:cNvPr id="8" name="矩形 7"/>
          <p:cNvSpPr/>
          <p:nvPr/>
        </p:nvSpPr>
        <p:spPr>
          <a:xfrm>
            <a:off x="467545" y="2996952"/>
            <a:ext cx="3564000" cy="396000"/>
          </a:xfrm>
          <a:prstGeom prst="rect">
            <a:avLst/>
          </a:prstGeom>
          <a:blipFill>
            <a:blip r:embed="rId3"/>
            <a:tile tx="0" ty="0" sx="100000" sy="100000" flip="none" algn="tl"/>
          </a:blipFill>
        </p:spPr>
        <p:style>
          <a:lnRef idx="0">
            <a:schemeClr val="accent1"/>
          </a:lnRef>
          <a:fillRef idx="3">
            <a:schemeClr val="accent1"/>
          </a:fillRef>
          <a:effectRef idx="3">
            <a:schemeClr val="accent1"/>
          </a:effectRef>
          <a:fontRef idx="minor">
            <a:schemeClr val="lt1"/>
          </a:fontRef>
        </p:style>
        <p:txBody>
          <a:bodyPr wrap="square">
            <a:spAutoFit/>
          </a:bodyPr>
          <a:lstStyle/>
          <a:p>
            <a:r>
              <a:rPr lang="en-US" altLang="zh-TW" sz="2200" dirty="0" smtClean="0">
                <a:latin typeface="Times New Roman" pitchFamily="18" charset="0"/>
                <a:cs typeface="Times New Roman" pitchFamily="18" charset="0"/>
              </a:rPr>
              <a:t>Evaluation on Wikipedia Data</a:t>
            </a:r>
          </a:p>
        </p:txBody>
      </p:sp>
      <p:sp>
        <p:nvSpPr>
          <p:cNvPr id="9" name="矩形 8"/>
          <p:cNvSpPr/>
          <p:nvPr/>
        </p:nvSpPr>
        <p:spPr>
          <a:xfrm>
            <a:off x="431936" y="4726305"/>
            <a:ext cx="3780000" cy="430887"/>
          </a:xfrm>
          <a:prstGeom prst="rect">
            <a:avLst/>
          </a:prstGeom>
          <a:blipFill>
            <a:blip r:embed="rId3"/>
            <a:tile tx="0" ty="0" sx="100000" sy="100000" flip="none" algn="tl"/>
          </a:blipFill>
        </p:spPr>
        <p:style>
          <a:lnRef idx="0">
            <a:schemeClr val="accent1"/>
          </a:lnRef>
          <a:fillRef idx="3">
            <a:schemeClr val="accent1"/>
          </a:fillRef>
          <a:effectRef idx="3">
            <a:schemeClr val="accent1"/>
          </a:effectRef>
          <a:fontRef idx="minor">
            <a:schemeClr val="lt1"/>
          </a:fontRef>
        </p:style>
        <p:txBody>
          <a:bodyPr wrap="square">
            <a:spAutoFit/>
          </a:bodyPr>
          <a:lstStyle/>
          <a:p>
            <a:r>
              <a:rPr lang="en-US" altLang="zh-TW" sz="2200" dirty="0" smtClean="0">
                <a:latin typeface="Times New Roman" pitchFamily="18" charset="0"/>
                <a:cs typeface="Times New Roman" pitchFamily="18" charset="0"/>
              </a:rPr>
              <a:t>Evaluation on TREC 2009 Data</a:t>
            </a:r>
          </a:p>
        </p:txBody>
      </p:sp>
      <p:sp>
        <p:nvSpPr>
          <p:cNvPr id="10" name="矩形 9"/>
          <p:cNvSpPr/>
          <p:nvPr/>
        </p:nvSpPr>
        <p:spPr>
          <a:xfrm>
            <a:off x="475934" y="3501008"/>
            <a:ext cx="8056505" cy="1200329"/>
          </a:xfrm>
          <a:prstGeom prst="rect">
            <a:avLst/>
          </a:prstGeom>
        </p:spPr>
        <p:txBody>
          <a:bodyPr wrap="square">
            <a:spAutoFit/>
          </a:bodyPr>
          <a:lstStyle/>
          <a:p>
            <a:r>
              <a:rPr lang="en-US" altLang="zh-TW" dirty="0"/>
              <a:t>S</a:t>
            </a:r>
            <a:r>
              <a:rPr lang="en-US" altLang="zh-TW" dirty="0" smtClean="0"/>
              <a:t>end </a:t>
            </a:r>
            <a:r>
              <a:rPr lang="en-US" altLang="zh-TW" dirty="0"/>
              <a:t>both the original query and </a:t>
            </a:r>
            <a:r>
              <a:rPr lang="en-US" altLang="zh-TW" dirty="0" smtClean="0"/>
              <a:t>the composite </a:t>
            </a:r>
            <a:r>
              <a:rPr lang="en-US" altLang="zh-TW" dirty="0"/>
              <a:t>queries </a:t>
            </a:r>
            <a:r>
              <a:rPr lang="en-US" altLang="zh-TW" dirty="0" smtClean="0"/>
              <a:t>to </a:t>
            </a:r>
            <a:r>
              <a:rPr lang="en-US" altLang="zh-TW" dirty="0"/>
              <a:t>search engine and </a:t>
            </a:r>
            <a:r>
              <a:rPr lang="en-US" altLang="zh-TW" dirty="0" smtClean="0"/>
              <a:t>get the </a:t>
            </a:r>
            <a:r>
              <a:rPr lang="en-US" altLang="zh-TW" dirty="0"/>
              <a:t>search result documents and snippets. </a:t>
            </a:r>
            <a:endParaRPr lang="en-US" altLang="zh-TW" dirty="0" smtClean="0"/>
          </a:p>
          <a:p>
            <a:pPr marL="285750" indent="-285750">
              <a:buClr>
                <a:srgbClr val="C00000"/>
              </a:buClr>
              <a:buFont typeface="Wingdings" pitchFamily="2" charset="2"/>
              <a:buChar char="©"/>
            </a:pPr>
            <a:r>
              <a:rPr lang="en-US" altLang="zh-TW" dirty="0" smtClean="0">
                <a:solidFill>
                  <a:srgbClr val="002060"/>
                </a:solidFill>
              </a:rPr>
              <a:t>Using </a:t>
            </a:r>
            <a:r>
              <a:rPr lang="zh-TW" altLang="en-US" dirty="0" smtClean="0">
                <a:solidFill>
                  <a:srgbClr val="002060"/>
                </a:solidFill>
              </a:rPr>
              <a:t> </a:t>
            </a:r>
            <a:r>
              <a:rPr lang="en-US" altLang="zh-TW" dirty="0" smtClean="0">
                <a:solidFill>
                  <a:srgbClr val="C00000"/>
                </a:solidFill>
              </a:rPr>
              <a:t>ROUGE-1</a:t>
            </a:r>
            <a:r>
              <a:rPr lang="en-US" altLang="zh-TW" dirty="0" smtClean="0">
                <a:solidFill>
                  <a:srgbClr val="002060"/>
                </a:solidFill>
              </a:rPr>
              <a:t> tool for evaluation on Wikipedia data</a:t>
            </a:r>
          </a:p>
          <a:p>
            <a:r>
              <a:rPr lang="zh-TW" altLang="en-US" dirty="0" smtClean="0">
                <a:solidFill>
                  <a:srgbClr val="C00000"/>
                </a:solidFill>
              </a:rPr>
              <a:t>    </a:t>
            </a:r>
            <a:r>
              <a:rPr lang="en-US" altLang="zh-TW" dirty="0" smtClean="0">
                <a:solidFill>
                  <a:srgbClr val="C00000"/>
                </a:solidFill>
              </a:rPr>
              <a:t>Higher value</a:t>
            </a:r>
            <a:r>
              <a:rPr lang="zh-TW" altLang="en-US" dirty="0" smtClean="0">
                <a:solidFill>
                  <a:srgbClr val="C00000"/>
                </a:solidFill>
              </a:rPr>
              <a:t> → </a:t>
            </a:r>
            <a:r>
              <a:rPr lang="en-US" altLang="zh-TW" dirty="0">
                <a:solidFill>
                  <a:srgbClr val="C00000"/>
                </a:solidFill>
              </a:rPr>
              <a:t>highly </a:t>
            </a:r>
            <a:r>
              <a:rPr lang="en-US" altLang="zh-TW" dirty="0" smtClean="0">
                <a:solidFill>
                  <a:srgbClr val="C00000"/>
                </a:solidFill>
              </a:rPr>
              <a:t>consistent</a:t>
            </a:r>
            <a:r>
              <a:rPr lang="zh-TW" altLang="en-US" dirty="0" smtClean="0">
                <a:solidFill>
                  <a:srgbClr val="C00000"/>
                </a:solidFill>
              </a:rPr>
              <a:t> </a:t>
            </a:r>
            <a:r>
              <a:rPr lang="en-US" altLang="zh-TW" dirty="0" smtClean="0">
                <a:solidFill>
                  <a:srgbClr val="C00000"/>
                </a:solidFill>
              </a:rPr>
              <a:t>with </a:t>
            </a:r>
            <a:r>
              <a:rPr lang="en-US" altLang="zh-TW" dirty="0">
                <a:solidFill>
                  <a:srgbClr val="C00000"/>
                </a:solidFill>
              </a:rPr>
              <a:t>human </a:t>
            </a:r>
            <a:r>
              <a:rPr lang="en-US" altLang="zh-TW" dirty="0" err="1">
                <a:solidFill>
                  <a:srgbClr val="C00000"/>
                </a:solidFill>
              </a:rPr>
              <a:t>judgements</a:t>
            </a:r>
            <a:endParaRPr lang="zh-TW" altLang="en-US" dirty="0">
              <a:solidFill>
                <a:srgbClr val="C00000"/>
              </a:solidFill>
            </a:endParaRPr>
          </a:p>
        </p:txBody>
      </p:sp>
      <p:sp>
        <p:nvSpPr>
          <p:cNvPr id="11" name="矩形 10"/>
          <p:cNvSpPr/>
          <p:nvPr/>
        </p:nvSpPr>
        <p:spPr>
          <a:xfrm>
            <a:off x="467544" y="5253007"/>
            <a:ext cx="8056505" cy="646331"/>
          </a:xfrm>
          <a:prstGeom prst="rect">
            <a:avLst/>
          </a:prstGeom>
        </p:spPr>
        <p:txBody>
          <a:bodyPr wrap="square">
            <a:spAutoFit/>
          </a:bodyPr>
          <a:lstStyle/>
          <a:p>
            <a:r>
              <a:rPr lang="en-US" altLang="zh-TW" dirty="0"/>
              <a:t>N</a:t>
            </a:r>
            <a:r>
              <a:rPr lang="en-US" altLang="zh-TW" dirty="0" smtClean="0"/>
              <a:t>eed </a:t>
            </a:r>
            <a:r>
              <a:rPr lang="en-US" altLang="zh-TW" dirty="0"/>
              <a:t>index </a:t>
            </a:r>
            <a:r>
              <a:rPr lang="en-US" altLang="zh-TW" dirty="0" smtClean="0"/>
              <a:t>summaries from TREC </a:t>
            </a:r>
            <a:r>
              <a:rPr lang="en-US" altLang="zh-TW" dirty="0"/>
              <a:t>and build a </a:t>
            </a:r>
            <a:r>
              <a:rPr lang="en-US" altLang="zh-TW" dirty="0" smtClean="0"/>
              <a:t>small search </a:t>
            </a:r>
            <a:r>
              <a:rPr lang="en-US" altLang="zh-TW" dirty="0"/>
              <a:t>engine</a:t>
            </a:r>
            <a:r>
              <a:rPr lang="en-US" altLang="zh-TW" dirty="0" smtClean="0"/>
              <a:t>.</a:t>
            </a:r>
          </a:p>
          <a:p>
            <a:pPr marL="285750" indent="-285750">
              <a:buClr>
                <a:srgbClr val="C00000"/>
              </a:buClr>
              <a:buFont typeface="Wingdings" pitchFamily="2" charset="2"/>
              <a:buChar char="©"/>
            </a:pPr>
            <a:r>
              <a:rPr lang="en-US" altLang="zh-TW" dirty="0"/>
              <a:t>J</a:t>
            </a:r>
            <a:r>
              <a:rPr lang="en-US" altLang="zh-TW" dirty="0" smtClean="0"/>
              <a:t>udge </a:t>
            </a:r>
            <a:r>
              <a:rPr lang="en-US" altLang="zh-TW" dirty="0"/>
              <a:t>the quality of generated </a:t>
            </a:r>
            <a:r>
              <a:rPr lang="en-US" altLang="zh-TW" dirty="0" smtClean="0"/>
              <a:t>sentences manually</a:t>
            </a:r>
            <a:endParaRPr lang="zh-TW" altLang="en-US" dirty="0">
              <a:solidFill>
                <a:srgbClr val="C00000"/>
              </a:solidFill>
            </a:endParaRPr>
          </a:p>
        </p:txBody>
      </p:sp>
      <p:sp>
        <p:nvSpPr>
          <p:cNvPr id="12" name="橢圓 11"/>
          <p:cNvSpPr/>
          <p:nvPr/>
        </p:nvSpPr>
        <p:spPr>
          <a:xfrm>
            <a:off x="1867506" y="5899338"/>
            <a:ext cx="1638368" cy="698014"/>
          </a:xfrm>
          <a:prstGeom prst="ellipse">
            <a:avLst/>
          </a:prstGeom>
          <a:solidFill>
            <a:schemeClr val="accent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Specific</a:t>
            </a:r>
            <a:endParaRPr lang="zh-TW" altLang="en-US" dirty="0">
              <a:solidFill>
                <a:schemeClr val="tx1"/>
              </a:solidFill>
            </a:endParaRPr>
          </a:p>
        </p:txBody>
      </p:sp>
      <p:sp>
        <p:nvSpPr>
          <p:cNvPr id="13" name="橢圓 12"/>
          <p:cNvSpPr/>
          <p:nvPr/>
        </p:nvSpPr>
        <p:spPr>
          <a:xfrm>
            <a:off x="3829537" y="5899338"/>
            <a:ext cx="1966599" cy="698014"/>
          </a:xfrm>
          <a:prstGeom prst="ellipse">
            <a:avLst/>
          </a:prstGeom>
          <a:solidFill>
            <a:schemeClr val="accent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dirty="0" smtClean="0">
                <a:solidFill>
                  <a:schemeClr val="tx1"/>
                </a:solidFill>
              </a:rPr>
              <a:t>Informative</a:t>
            </a:r>
            <a:endParaRPr lang="zh-TW" altLang="en-US" dirty="0">
              <a:solidFill>
                <a:schemeClr val="tx1"/>
              </a:solidFill>
            </a:endParaRPr>
          </a:p>
        </p:txBody>
      </p:sp>
    </p:spTree>
    <p:extLst>
      <p:ext uri="{BB962C8B-B14F-4D97-AF65-F5344CB8AC3E}">
        <p14:creationId xmlns:p14="http://schemas.microsoft.com/office/powerpoint/2010/main" val="1741344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25</a:t>
            </a:fld>
            <a:endParaRPr lang="zh-TW" altLang="en-US" sz="1400" dirty="0">
              <a:solidFill>
                <a:schemeClr val="tx1"/>
              </a:solidFill>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412776"/>
            <a:ext cx="874395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475935" y="304780"/>
            <a:ext cx="8272529" cy="1107996"/>
          </a:xfrm>
          <a:prstGeom prst="rect">
            <a:avLst/>
          </a:prstGeom>
        </p:spPr>
        <p:txBody>
          <a:bodyPr wrap="square">
            <a:spAutoFit/>
          </a:bodyPr>
          <a:lstStyle/>
          <a:p>
            <a:pPr marL="342900" indent="-342900">
              <a:buFont typeface="Arial" pitchFamily="34" charset="0"/>
              <a:buChar char="•"/>
            </a:pPr>
            <a:r>
              <a:rPr lang="en-US" altLang="zh-TW" sz="2200" dirty="0" smtClean="0">
                <a:latin typeface="Times New Roman" pitchFamily="18" charset="0"/>
                <a:cs typeface="Times New Roman" pitchFamily="18" charset="0"/>
              </a:rPr>
              <a:t>Asking </a:t>
            </a:r>
            <a:r>
              <a:rPr lang="en-US" altLang="zh-TW" sz="2200" dirty="0">
                <a:latin typeface="Times New Roman" pitchFamily="18" charset="0"/>
                <a:cs typeface="Times New Roman" pitchFamily="18" charset="0"/>
              </a:rPr>
              <a:t>labelers to label the </a:t>
            </a:r>
            <a:r>
              <a:rPr lang="en-US" altLang="zh-TW" sz="2200" dirty="0" smtClean="0">
                <a:latin typeface="Times New Roman" pitchFamily="18" charset="0"/>
                <a:cs typeface="Times New Roman" pitchFamily="18" charset="0"/>
              </a:rPr>
              <a:t>generated sentences </a:t>
            </a:r>
            <a:r>
              <a:rPr lang="en-US" altLang="zh-TW" sz="2200" dirty="0">
                <a:latin typeface="Times New Roman" pitchFamily="18" charset="0"/>
                <a:cs typeface="Times New Roman" pitchFamily="18" charset="0"/>
              </a:rPr>
              <a:t>for 50 queries. For each system and </a:t>
            </a:r>
            <a:r>
              <a:rPr lang="en-US" altLang="zh-TW" sz="2200" dirty="0" smtClean="0">
                <a:latin typeface="Times New Roman" pitchFamily="18" charset="0"/>
                <a:cs typeface="Times New Roman" pitchFamily="18" charset="0"/>
              </a:rPr>
              <a:t>each query </a:t>
            </a:r>
            <a:r>
              <a:rPr lang="en-US" altLang="zh-TW" sz="2200" dirty="0">
                <a:latin typeface="Times New Roman" pitchFamily="18" charset="0"/>
                <a:cs typeface="Times New Roman" pitchFamily="18" charset="0"/>
              </a:rPr>
              <a:t>aspect, the labelers had to evaluate the top 3 </a:t>
            </a:r>
            <a:r>
              <a:rPr lang="en-US" altLang="zh-TW" sz="2200" dirty="0" smtClean="0">
                <a:latin typeface="Times New Roman" pitchFamily="18" charset="0"/>
                <a:cs typeface="Times New Roman" pitchFamily="18" charset="0"/>
              </a:rPr>
              <a:t>ranked sentences.</a:t>
            </a:r>
          </a:p>
        </p:txBody>
      </p:sp>
      <p:sp>
        <p:nvSpPr>
          <p:cNvPr id="6" name="矩形 5"/>
          <p:cNvSpPr/>
          <p:nvPr/>
        </p:nvSpPr>
        <p:spPr>
          <a:xfrm>
            <a:off x="547943" y="5913145"/>
            <a:ext cx="8128513" cy="769441"/>
          </a:xfrm>
          <a:prstGeom prst="rect">
            <a:avLst/>
          </a:prstGeom>
        </p:spPr>
        <p:txBody>
          <a:bodyPr wrap="square">
            <a:spAutoFit/>
          </a:bodyPr>
          <a:lstStyle/>
          <a:p>
            <a:pPr marL="342900" indent="-342900">
              <a:buFont typeface="Wingdings" pitchFamily="2" charset="2"/>
              <a:buChar char="Ø"/>
            </a:pPr>
            <a:r>
              <a:rPr lang="en-US" altLang="zh-TW" sz="2200" dirty="0">
                <a:latin typeface="Times New Roman" pitchFamily="18" charset="0"/>
                <a:cs typeface="Times New Roman" pitchFamily="18" charset="0"/>
              </a:rPr>
              <a:t>The normalized Discounted Cumulative Gain (</a:t>
            </a:r>
            <a:r>
              <a:rPr lang="en-US" altLang="zh-TW" sz="2200" dirty="0" err="1" smtClean="0">
                <a:latin typeface="Times New Roman" pitchFamily="18" charset="0"/>
                <a:cs typeface="Times New Roman" pitchFamily="18" charset="0"/>
              </a:rPr>
              <a:t>nDCG</a:t>
            </a:r>
            <a:r>
              <a:rPr lang="en-US" altLang="zh-TW" sz="2200" dirty="0" smtClean="0">
                <a:latin typeface="Times New Roman" pitchFamily="18" charset="0"/>
                <a:cs typeface="Times New Roman" pitchFamily="18" charset="0"/>
              </a:rPr>
              <a:t>)</a:t>
            </a:r>
            <a:r>
              <a:rPr lang="en-US" altLang="zh-TW" sz="2200" dirty="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is </a:t>
            </a:r>
            <a:r>
              <a:rPr lang="en-US" altLang="zh-TW" sz="2200" dirty="0">
                <a:latin typeface="Times New Roman" pitchFamily="18" charset="0"/>
                <a:cs typeface="Times New Roman" pitchFamily="18" charset="0"/>
              </a:rPr>
              <a:t>used to evaluate the performance.</a:t>
            </a:r>
            <a:endParaRPr lang="zh-TW" alt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872330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26</a:t>
            </a:fld>
            <a:endParaRPr lang="zh-TW" altLang="en-US" sz="1400" dirty="0">
              <a:solidFill>
                <a:schemeClr val="tx1"/>
              </a:solidFill>
              <a:effectLst>
                <a:outerShdw blurRad="38100" dist="38100" dir="2700000" algn="tl">
                  <a:srgbClr val="000000">
                    <a:alpha val="43137"/>
                  </a:srgbClr>
                </a:outerShdw>
              </a:effectLst>
            </a:endParaRPr>
          </a:p>
        </p:txBody>
      </p:sp>
      <p:sp>
        <p:nvSpPr>
          <p:cNvPr id="6"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74320" lvl="1">
              <a:buClr>
                <a:srgbClr val="002060"/>
              </a:buClr>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Experiment</a:t>
            </a:r>
            <a:endParaRPr lang="en-US" altLang="zh-TW" sz="4400" dirty="0">
              <a:solidFill>
                <a:schemeClr val="tx1"/>
              </a:solidFill>
              <a:latin typeface="Century Schoolbook" pitchFamily="18" charset="0"/>
            </a:endParaRPr>
          </a:p>
          <a:p>
            <a:pPr marL="0" indent="0" algn="l">
              <a:buNone/>
            </a:pP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42893"/>
            <a:ext cx="5616624" cy="301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005064"/>
            <a:ext cx="5616624" cy="279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6588224" y="3573016"/>
            <a:ext cx="2520000" cy="584775"/>
          </a:xfrm>
          <a:prstGeom prst="rect">
            <a:avLst/>
          </a:prstGeom>
          <a:noFill/>
        </p:spPr>
        <p:txBody>
          <a:bodyPr wrap="square" rtlCol="0">
            <a:spAutoFit/>
          </a:bodyPr>
          <a:lstStyle/>
          <a:p>
            <a:r>
              <a:rPr lang="en-US" altLang="zh-TW" sz="1600" dirty="0"/>
              <a:t>word number </a:t>
            </a:r>
            <a:r>
              <a:rPr lang="en-US" altLang="zh-TW" sz="1600" dirty="0" smtClean="0"/>
              <a:t>of summary </a:t>
            </a:r>
            <a:r>
              <a:rPr lang="en-US" altLang="zh-TW" sz="1600" dirty="0"/>
              <a:t>length limit</a:t>
            </a:r>
            <a:endParaRPr lang="zh-TW" altLang="en-US" sz="1600" dirty="0"/>
          </a:p>
        </p:txBody>
      </p:sp>
      <p:sp>
        <p:nvSpPr>
          <p:cNvPr id="8" name="向左箭號 7"/>
          <p:cNvSpPr/>
          <p:nvPr/>
        </p:nvSpPr>
        <p:spPr>
          <a:xfrm>
            <a:off x="6073647" y="3645024"/>
            <a:ext cx="370561" cy="2923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5600149" y="1332057"/>
            <a:ext cx="2068195" cy="584775"/>
          </a:xfrm>
          <a:prstGeom prst="rect">
            <a:avLst/>
          </a:prstGeom>
          <a:noFill/>
        </p:spPr>
        <p:txBody>
          <a:bodyPr wrap="none" lIns="91440" tIns="45720" rIns="91440" bIns="45720">
            <a:spAutoFit/>
          </a:bodyPr>
          <a:lstStyle/>
          <a:p>
            <a:pPr algn="ctr"/>
            <a:r>
              <a:rPr lang="en-US" altLang="zh-TW" sz="3200" b="1" cap="none" spc="0" dirty="0" smtClean="0">
                <a:ln w="24500" cmpd="dbl">
                  <a:noFill/>
                  <a:prstDash val="solid"/>
                  <a:miter lim="800000"/>
                </a:ln>
                <a:blipFill>
                  <a:blip r:embed="rId4"/>
                  <a:tile tx="0" ty="0" sx="100000" sy="100000" flip="none" algn="tl"/>
                </a:blipFill>
                <a:effectLst>
                  <a:outerShdw blurRad="38100" dist="38100" dir="7020000" algn="tl">
                    <a:srgbClr val="000000">
                      <a:alpha val="35000"/>
                    </a:srgbClr>
                  </a:outerShdw>
                </a:effectLst>
              </a:rPr>
              <a:t>Wikipedia</a:t>
            </a:r>
            <a:endParaRPr lang="zh-TW" altLang="en-US" sz="3200" b="1" cap="none" spc="0" dirty="0">
              <a:ln w="24500" cmpd="dbl">
                <a:noFill/>
                <a:prstDash val="solid"/>
                <a:miter lim="800000"/>
              </a:ln>
              <a:blipFill>
                <a:blip r:embed="rId4"/>
                <a:tile tx="0" ty="0" sx="100000" sy="100000" flip="none" algn="tl"/>
              </a:blipFill>
              <a:effectLst>
                <a:outerShdw blurRad="38100" dist="38100" dir="7020000" algn="tl">
                  <a:srgbClr val="000000">
                    <a:alpha val="35000"/>
                  </a:srgbClr>
                </a:outerShdw>
              </a:effectLst>
            </a:endParaRPr>
          </a:p>
        </p:txBody>
      </p:sp>
      <p:sp>
        <p:nvSpPr>
          <p:cNvPr id="9" name="矩形 8"/>
          <p:cNvSpPr/>
          <p:nvPr/>
        </p:nvSpPr>
        <p:spPr>
          <a:xfrm>
            <a:off x="5699027" y="4356393"/>
            <a:ext cx="2257349" cy="584775"/>
          </a:xfrm>
          <a:prstGeom prst="rect">
            <a:avLst/>
          </a:prstGeom>
          <a:noFill/>
        </p:spPr>
        <p:txBody>
          <a:bodyPr wrap="none" lIns="91440" tIns="45720" rIns="91440" bIns="45720">
            <a:spAutoFit/>
          </a:bodyPr>
          <a:lstStyle/>
          <a:p>
            <a:pPr algn="ctr"/>
            <a:r>
              <a:rPr lang="en-US" altLang="zh-TW" sz="3200" b="1" cap="none" spc="0" dirty="0" smtClean="0">
                <a:ln w="24500" cmpd="dbl">
                  <a:noFill/>
                  <a:prstDash val="solid"/>
                  <a:miter lim="800000"/>
                </a:ln>
                <a:blipFill>
                  <a:blip r:embed="rId4"/>
                  <a:tile tx="0" ty="0" sx="100000" sy="100000" flip="none" algn="tl"/>
                </a:blipFill>
                <a:effectLst>
                  <a:outerShdw blurRad="38100" dist="38100" dir="7020000" algn="tl">
                    <a:srgbClr val="000000">
                      <a:alpha val="35000"/>
                    </a:srgbClr>
                  </a:outerShdw>
                </a:effectLst>
              </a:rPr>
              <a:t>TREC 2009</a:t>
            </a:r>
            <a:endParaRPr lang="zh-TW" altLang="en-US" sz="3200" b="1" cap="none" spc="0" dirty="0">
              <a:ln w="24500" cmpd="dbl">
                <a:noFill/>
                <a:prstDash val="solid"/>
                <a:miter lim="800000"/>
              </a:ln>
              <a:blipFill>
                <a:blip r:embed="rId4"/>
                <a:tile tx="0" ty="0" sx="100000" sy="100000" flip="none" algn="tl"/>
              </a:blip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2095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27</a:t>
            </a:fld>
            <a:endParaRPr lang="zh-TW" altLang="en-US" sz="1400" dirty="0">
              <a:solidFill>
                <a:schemeClr val="tx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5695950" cy="340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橢圓 5"/>
          <p:cNvSpPr/>
          <p:nvPr/>
        </p:nvSpPr>
        <p:spPr>
          <a:xfrm>
            <a:off x="3203848" y="2348880"/>
            <a:ext cx="864096" cy="8640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3995936" y="2348880"/>
            <a:ext cx="864096" cy="8640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148" y="3429000"/>
            <a:ext cx="54483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105" y="620688"/>
            <a:ext cx="4830473" cy="6480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7" name="文字方塊 6"/>
          <p:cNvSpPr txBox="1"/>
          <p:nvPr/>
        </p:nvSpPr>
        <p:spPr>
          <a:xfrm>
            <a:off x="6012160" y="1700808"/>
            <a:ext cx="3024336" cy="1477328"/>
          </a:xfrm>
          <a:prstGeom prst="rect">
            <a:avLst/>
          </a:prstGeom>
          <a:noFill/>
        </p:spPr>
        <p:txBody>
          <a:bodyPr wrap="square" rtlCol="0">
            <a:spAutoFit/>
          </a:bodyPr>
          <a:lstStyle/>
          <a:p>
            <a:r>
              <a:rPr lang="en-US" altLang="zh-TW" dirty="0" smtClean="0"/>
              <a:t>Q-Composite : </a:t>
            </a:r>
            <a:r>
              <a:rPr lang="el-GR" altLang="zh-TW" dirty="0" smtClean="0"/>
              <a:t>β</a:t>
            </a:r>
            <a:r>
              <a:rPr lang="en-US" altLang="zh-TW" dirty="0" smtClean="0"/>
              <a:t> = 0</a:t>
            </a:r>
          </a:p>
          <a:p>
            <a:endParaRPr lang="en-US" altLang="zh-TW" dirty="0" smtClean="0"/>
          </a:p>
          <a:p>
            <a:r>
              <a:rPr lang="en-US" altLang="zh-TW" dirty="0" smtClean="0"/>
              <a:t>Q-Composite-AVG : </a:t>
            </a:r>
            <a:r>
              <a:rPr lang="el-GR" altLang="zh-TW" dirty="0" smtClean="0"/>
              <a:t>β </a:t>
            </a:r>
            <a:r>
              <a:rPr lang="en-US" altLang="zh-TW" dirty="0" smtClean="0"/>
              <a:t>= 0.5</a:t>
            </a:r>
          </a:p>
          <a:p>
            <a:endParaRPr lang="en-US" altLang="zh-TW" dirty="0" smtClean="0"/>
          </a:p>
          <a:p>
            <a:r>
              <a:rPr lang="en-US" altLang="zh-TW" dirty="0" smtClean="0"/>
              <a:t>Generate Top 1 Sentence !!  </a:t>
            </a:r>
            <a:endParaRPr lang="zh-TW" altLang="en-US" dirty="0"/>
          </a:p>
        </p:txBody>
      </p:sp>
      <p:sp>
        <p:nvSpPr>
          <p:cNvPr id="13" name="橢圓 12"/>
          <p:cNvSpPr/>
          <p:nvPr/>
        </p:nvSpPr>
        <p:spPr>
          <a:xfrm>
            <a:off x="5652120" y="4797152"/>
            <a:ext cx="1368152" cy="16561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39552" y="4350336"/>
            <a:ext cx="2257349" cy="584775"/>
          </a:xfrm>
          <a:prstGeom prst="rect">
            <a:avLst/>
          </a:prstGeom>
          <a:noFill/>
        </p:spPr>
        <p:txBody>
          <a:bodyPr wrap="none" lIns="91440" tIns="45720" rIns="91440" bIns="45720">
            <a:spAutoFit/>
          </a:bodyPr>
          <a:lstStyle/>
          <a:p>
            <a:pPr algn="ctr"/>
            <a:r>
              <a:rPr lang="en-US" altLang="zh-TW" sz="3200" b="1" cap="none" spc="0" dirty="0" smtClean="0">
                <a:ln w="24500" cmpd="dbl">
                  <a:noFill/>
                  <a:prstDash val="solid"/>
                  <a:miter lim="800000"/>
                </a:ln>
                <a:blipFill>
                  <a:blip r:embed="rId5"/>
                  <a:tile tx="0" ty="0" sx="100000" sy="100000" flip="none" algn="tl"/>
                </a:blipFill>
                <a:effectLst>
                  <a:outerShdw blurRad="38100" dist="38100" dir="7020000" algn="tl">
                    <a:srgbClr val="000000">
                      <a:alpha val="35000"/>
                    </a:srgbClr>
                  </a:outerShdw>
                </a:effectLst>
              </a:rPr>
              <a:t>TREC 2009</a:t>
            </a:r>
            <a:endParaRPr lang="zh-TW" altLang="en-US" sz="3200" b="1" cap="none" spc="0" dirty="0">
              <a:ln w="24500" cmpd="dbl">
                <a:noFill/>
                <a:prstDash val="solid"/>
                <a:miter lim="800000"/>
              </a:ln>
              <a:blipFill>
                <a:blip r:embed="rId5"/>
                <a:tile tx="0" ty="0" sx="100000" sy="100000" flip="none" algn="tl"/>
              </a:blip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4559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098"/>
                                        </p:tgtEl>
                                      </p:cBhvr>
                                    </p:animEffect>
                                    <p:set>
                                      <p:cBhvr>
                                        <p:cTn id="13" dur="1" fill="hold">
                                          <p:stCondLst>
                                            <p:cond delay="499"/>
                                          </p:stCondLst>
                                        </p:cTn>
                                        <p:tgtEl>
                                          <p:spTgt spid="4098"/>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fade">
                                      <p:cBhvr>
                                        <p:cTn id="30" dur="500"/>
                                        <p:tgtEl>
                                          <p:spTgt spid="409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7"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28</a:t>
            </a:fld>
            <a:endParaRPr lang="zh-TW" altLang="en-US" sz="1400" dirty="0">
              <a:solidFill>
                <a:schemeClr val="tx1"/>
              </a:solidFill>
              <a:effectLst>
                <a:outerShdw blurRad="38100" dist="38100" dir="2700000" algn="tl">
                  <a:srgbClr val="000000">
                    <a:alpha val="43137"/>
                  </a:srgbClr>
                </a:outerShdw>
              </a:effectLst>
            </a:endParaRPr>
          </a:p>
        </p:txBody>
      </p:sp>
      <p:sp>
        <p:nvSpPr>
          <p:cNvPr id="6" name="投影片編號版面配置區 5"/>
          <p:cNvSpPr txBox="1">
            <a:spLocks/>
          </p:cNvSpPr>
          <p:nvPr/>
        </p:nvSpPr>
        <p:spPr>
          <a:xfrm>
            <a:off x="8316416" y="6309320"/>
            <a:ext cx="89168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pPr/>
              <a:t>28</a:t>
            </a:fld>
            <a:endParaRPr lang="zh-TW" altLang="en-US" sz="1400" dirty="0">
              <a:solidFill>
                <a:schemeClr val="tx1"/>
              </a:solidFill>
              <a:effectLst>
                <a:outerShdw blurRad="38100" dist="38100" dir="2700000" algn="tl">
                  <a:srgbClr val="000000">
                    <a:alpha val="43137"/>
                  </a:srgbClr>
                </a:outerShdw>
              </a:effectLst>
            </a:endParaRPr>
          </a:p>
        </p:txBody>
      </p:sp>
      <p:sp>
        <p:nvSpPr>
          <p:cNvPr id="7" name="標題 1"/>
          <p:cNvSpPr>
            <a:spLocks noGrp="1"/>
          </p:cNvSpPr>
          <p:nvPr>
            <p:ph type="title"/>
          </p:nvPr>
        </p:nvSpPr>
        <p:spPr>
          <a:xfrm>
            <a:off x="179512"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8" name="Content Placeholder 2"/>
          <p:cNvSpPr>
            <a:spLocks noGrp="1"/>
          </p:cNvSpPr>
          <p:nvPr>
            <p:ph idx="4294967295"/>
          </p:nvPr>
        </p:nvSpPr>
        <p:spPr>
          <a:xfrm>
            <a:off x="755576" y="1182762"/>
            <a:ext cx="8153400" cy="4905612"/>
          </a:xfrm>
          <a:prstGeom prst="rect">
            <a:avLst/>
          </a:prstGeom>
        </p:spPr>
        <p:txBody>
          <a:bodyPr>
            <a:normAutofit/>
          </a:bodyPr>
          <a:lstStyle/>
          <a:p>
            <a:pPr marL="0" indent="0">
              <a:buClr>
                <a:srgbClr val="002060"/>
              </a:buClr>
              <a:buNone/>
            </a:pPr>
            <a:endParaRPr lang="en-US" sz="2800" dirty="0" smtClean="0"/>
          </a:p>
          <a:p>
            <a:pPr>
              <a:buClr>
                <a:srgbClr val="002060"/>
              </a:buClr>
              <a:buFont typeface="Century Schoolbook" pitchFamily="18" charset="0"/>
              <a:buChar char="▪"/>
            </a:pPr>
            <a:r>
              <a:rPr lang="en-US" sz="2800" dirty="0" smtClean="0">
                <a:solidFill>
                  <a:schemeClr val="tx1"/>
                </a:solidFill>
                <a:latin typeface="Century Schoolbook" pitchFamily="18" charset="0"/>
              </a:rPr>
              <a:t> </a:t>
            </a:r>
            <a:r>
              <a:rPr lang="en-US" sz="2800" dirty="0" smtClean="0">
                <a:solidFill>
                  <a:schemeClr val="bg1">
                    <a:lumMod val="65000"/>
                  </a:schemeClr>
                </a:solidFill>
                <a:latin typeface="Century Schoolbook" pitchFamily="18" charset="0"/>
              </a:rPr>
              <a:t>Introduction</a:t>
            </a:r>
          </a:p>
          <a:p>
            <a:pPr>
              <a:buClr>
                <a:srgbClr val="002060"/>
              </a:buClr>
              <a:buFont typeface="Century Schoolbook" pitchFamily="18" charset="0"/>
              <a:buChar char="▪"/>
            </a:pPr>
            <a:r>
              <a:rPr lang="en-US" sz="2800" dirty="0" smtClean="0">
                <a:solidFill>
                  <a:schemeClr val="tx1"/>
                </a:solidFill>
                <a:latin typeface="Century Schoolbook" pitchFamily="18" charset="0"/>
              </a:rPr>
              <a:t> </a:t>
            </a:r>
            <a:r>
              <a:rPr lang="en-US" sz="2800" dirty="0" smtClean="0">
                <a:solidFill>
                  <a:schemeClr val="bg1">
                    <a:lumMod val="65000"/>
                  </a:schemeClr>
                </a:solidFill>
                <a:latin typeface="Century Schoolbook" pitchFamily="18" charset="0"/>
              </a:rPr>
              <a:t>Query Aspect</a:t>
            </a:r>
          </a:p>
          <a:p>
            <a:pPr>
              <a:buClr>
                <a:srgbClr val="002060"/>
              </a:buClr>
              <a:buFont typeface="Century Schoolbook" pitchFamily="18" charset="0"/>
              <a:buChar char="▪"/>
            </a:pPr>
            <a:r>
              <a:rPr lang="en-US" altLang="zh-TW" sz="2800" dirty="0" smtClean="0">
                <a:solidFill>
                  <a:schemeClr val="tx1"/>
                </a:solidFill>
                <a:latin typeface="Century Schoolbook" pitchFamily="18" charset="0"/>
              </a:rPr>
              <a:t> </a:t>
            </a:r>
            <a:r>
              <a:rPr lang="en-US" altLang="zh-TW" sz="2800" dirty="0">
                <a:solidFill>
                  <a:schemeClr val="bg1">
                    <a:lumMod val="65000"/>
                  </a:schemeClr>
                </a:solidFill>
                <a:latin typeface="Century Schoolbook" pitchFamily="18" charset="0"/>
              </a:rPr>
              <a:t>Query </a:t>
            </a:r>
            <a:r>
              <a:rPr lang="en-US" altLang="zh-TW" sz="2800" dirty="0" smtClean="0">
                <a:solidFill>
                  <a:schemeClr val="bg1">
                    <a:lumMod val="65000"/>
                  </a:schemeClr>
                </a:solidFill>
                <a:latin typeface="Century Schoolbook" pitchFamily="18" charset="0"/>
              </a:rPr>
              <a:t>Summarization in Multi-Aspects</a:t>
            </a:r>
            <a:endParaRPr lang="en-US" sz="2800" dirty="0" smtClean="0">
              <a:solidFill>
                <a:schemeClr val="bg1">
                  <a:lumMod val="65000"/>
                </a:schemeClr>
              </a:solidFill>
              <a:latin typeface="Century Schoolbook" pitchFamily="18" charset="0"/>
            </a:endParaRP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Information Gathering</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Summary Generation</a:t>
            </a:r>
          </a:p>
          <a:p>
            <a:pPr>
              <a:buClr>
                <a:srgbClr val="002060"/>
              </a:buClr>
              <a:buFont typeface="Century Schoolbook" pitchFamily="18" charset="0"/>
              <a:buChar char="▪"/>
            </a:pPr>
            <a:r>
              <a:rPr lang="en-US" sz="2800" dirty="0" smtClean="0">
                <a:solidFill>
                  <a:schemeClr val="bg1">
                    <a:lumMod val="65000"/>
                  </a:schemeClr>
                </a:solidFill>
                <a:latin typeface="Century Schoolbook" pitchFamily="18" charset="0"/>
              </a:rPr>
              <a:t>Experiment</a:t>
            </a:r>
          </a:p>
          <a:p>
            <a:pPr>
              <a:buClr>
                <a:srgbClr val="002060"/>
              </a:buClr>
              <a:buFont typeface="Century Schoolbook" pitchFamily="18" charset="0"/>
              <a:buChar char="▪"/>
            </a:pPr>
            <a:r>
              <a:rPr lang="en-US" sz="2800" dirty="0" smtClean="0">
                <a:solidFill>
                  <a:schemeClr val="tx1"/>
                </a:solidFill>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414456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8">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p:cNvSpPr>
          <p:nvPr/>
        </p:nvSpPr>
        <p:spPr>
          <a:xfrm>
            <a:off x="8316416" y="6309320"/>
            <a:ext cx="891680" cy="365125"/>
          </a:xfrm>
          <a:prstGeom prst="rect">
            <a:avLst/>
          </a:prstGeom>
        </p:spPr>
        <p:txBody>
          <a:bodyPr vert="horz" lIns="91440" tIns="45720" rIns="91440" bIns="45720" rtlCol="0" anchor="ctr"/>
          <a:lstStyle>
            <a:defPPr>
              <a:defRPr lang="zh-TW"/>
            </a:defPPr>
            <a:lvl1pPr marL="0" algn="ct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pPr/>
              <a:t>29</a:t>
            </a:fld>
            <a:endParaRPr lang="zh-TW" altLang="en-US" sz="1400" dirty="0">
              <a:solidFill>
                <a:schemeClr val="tx1"/>
              </a:solidFill>
              <a:effectLst>
                <a:outerShdw blurRad="38100" dist="38100" dir="2700000" algn="tl">
                  <a:srgbClr val="000000">
                    <a:alpha val="43137"/>
                  </a:srgbClr>
                </a:outerShdw>
              </a:effectLst>
            </a:endParaRPr>
          </a:p>
        </p:txBody>
      </p:sp>
      <p:sp>
        <p:nvSpPr>
          <p:cNvPr id="6"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74320" lvl="1">
              <a:buClr>
                <a:srgbClr val="002060"/>
              </a:buClr>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Conclusion</a:t>
            </a:r>
            <a:endParaRPr lang="en-US" altLang="zh-TW" sz="4400" dirty="0">
              <a:solidFill>
                <a:schemeClr val="tx1"/>
              </a:solidFill>
              <a:latin typeface="Century Schoolbook" pitchFamily="18" charset="0"/>
            </a:endParaRPr>
          </a:p>
          <a:p>
            <a:pPr marL="0" indent="0" algn="l">
              <a:buNone/>
            </a:pP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7" name="矩形 6"/>
          <p:cNvSpPr/>
          <p:nvPr/>
        </p:nvSpPr>
        <p:spPr>
          <a:xfrm>
            <a:off x="475935" y="1174100"/>
            <a:ext cx="8272529" cy="4493538"/>
          </a:xfrm>
          <a:prstGeom prst="rect">
            <a:avLst/>
          </a:prstGeom>
        </p:spPr>
        <p:txBody>
          <a:bodyPr wrap="square">
            <a:spAutoFit/>
          </a:bodyPr>
          <a:lstStyle/>
          <a:p>
            <a:pPr marL="342900" indent="-342900">
              <a:buFont typeface="Wingdings" pitchFamily="2" charset="2"/>
              <a:buChar char="Ø"/>
            </a:pPr>
            <a:r>
              <a:rPr lang="en-US" altLang="zh-TW" sz="2200" dirty="0">
                <a:latin typeface="Times New Roman" pitchFamily="18" charset="0"/>
                <a:cs typeface="Times New Roman" pitchFamily="18" charset="0"/>
              </a:rPr>
              <a:t>M</a:t>
            </a:r>
            <a:r>
              <a:rPr lang="en-US" altLang="zh-TW" sz="2200" dirty="0" smtClean="0">
                <a:latin typeface="Times New Roman" pitchFamily="18" charset="0"/>
                <a:cs typeface="Times New Roman" pitchFamily="18" charset="0"/>
              </a:rPr>
              <a:t>ulti-aspect </a:t>
            </a:r>
            <a:r>
              <a:rPr lang="en-US" altLang="zh-TW" sz="2200" dirty="0">
                <a:latin typeface="Times New Roman" pitchFamily="18" charset="0"/>
                <a:cs typeface="Times New Roman" pitchFamily="18" charset="0"/>
              </a:rPr>
              <a:t>oriented </a:t>
            </a:r>
            <a:r>
              <a:rPr lang="en-US" altLang="zh-TW" sz="2200" dirty="0" smtClean="0">
                <a:latin typeface="Times New Roman" pitchFamily="18" charset="0"/>
                <a:cs typeface="Times New Roman" pitchFamily="18" charset="0"/>
              </a:rPr>
              <a:t>query summarization task aims </a:t>
            </a:r>
            <a:r>
              <a:rPr lang="en-US" altLang="zh-TW" sz="2200" dirty="0">
                <a:latin typeface="Times New Roman" pitchFamily="18" charset="0"/>
                <a:cs typeface="Times New Roman" pitchFamily="18" charset="0"/>
              </a:rPr>
              <a:t>to summarize a </a:t>
            </a:r>
            <a:r>
              <a:rPr lang="en-US" altLang="zh-TW" sz="2200" dirty="0" smtClean="0">
                <a:latin typeface="Times New Roman" pitchFamily="18" charset="0"/>
                <a:cs typeface="Times New Roman" pitchFamily="18" charset="0"/>
              </a:rPr>
              <a:t>query from </a:t>
            </a:r>
            <a:r>
              <a:rPr lang="en-US" altLang="zh-TW" sz="2200" dirty="0">
                <a:latin typeface="Times New Roman" pitchFamily="18" charset="0"/>
                <a:cs typeface="Times New Roman" pitchFamily="18" charset="0"/>
              </a:rPr>
              <a:t>multiple aspects which are aligned to user intents</a:t>
            </a:r>
            <a:r>
              <a:rPr lang="en-US" altLang="zh-TW" sz="2200" dirty="0" smtClean="0">
                <a:latin typeface="Times New Roman" pitchFamily="18" charset="0"/>
                <a:cs typeface="Times New Roman" pitchFamily="18" charset="0"/>
              </a:rPr>
              <a:t>.</a:t>
            </a:r>
          </a:p>
          <a:p>
            <a:pPr marL="342900" indent="-342900">
              <a:buFont typeface="Wingdings" pitchFamily="2" charset="2"/>
              <a:buChar char="Ø"/>
            </a:pPr>
            <a:endParaRPr lang="en-US" altLang="zh-TW" sz="2200" dirty="0">
              <a:latin typeface="Times New Roman" pitchFamily="18" charset="0"/>
              <a:cs typeface="Times New Roman" pitchFamily="18" charset="0"/>
            </a:endParaRPr>
          </a:p>
          <a:p>
            <a:pPr marL="342900" indent="-342900" algn="just">
              <a:buFont typeface="Wingdings" pitchFamily="2" charset="2"/>
              <a:buChar char="Ø"/>
            </a:pPr>
            <a:r>
              <a:rPr lang="en-US" altLang="zh-TW" sz="2200" b="1" dirty="0">
                <a:latin typeface="Times New Roman" pitchFamily="18" charset="0"/>
                <a:cs typeface="Times New Roman" pitchFamily="18" charset="0"/>
              </a:rPr>
              <a:t>I</a:t>
            </a:r>
            <a:r>
              <a:rPr lang="en-US" altLang="zh-TW" sz="2200" b="1" dirty="0" smtClean="0">
                <a:latin typeface="Times New Roman" pitchFamily="18" charset="0"/>
                <a:cs typeface="Times New Roman" pitchFamily="18" charset="0"/>
              </a:rPr>
              <a:t>nformation </a:t>
            </a:r>
            <a:r>
              <a:rPr lang="en-US" altLang="zh-TW" sz="2200" b="1" dirty="0">
                <a:latin typeface="Times New Roman" pitchFamily="18" charset="0"/>
                <a:cs typeface="Times New Roman" pitchFamily="18" charset="0"/>
              </a:rPr>
              <a:t>gathering </a:t>
            </a:r>
            <a:r>
              <a:rPr lang="en-US" altLang="zh-TW" sz="2200" b="1" dirty="0" smtClean="0">
                <a:latin typeface="Times New Roman" pitchFamily="18" charset="0"/>
                <a:cs typeface="Times New Roman" pitchFamily="18" charset="0"/>
              </a:rPr>
              <a:t>phase </a:t>
            </a:r>
            <a:r>
              <a:rPr lang="en-US" altLang="zh-TW" sz="2200" dirty="0" smtClean="0">
                <a:latin typeface="Times New Roman" pitchFamily="18" charset="0"/>
                <a:cs typeface="Times New Roman" pitchFamily="18" charset="0"/>
              </a:rPr>
              <a:t>: proposed </a:t>
            </a:r>
            <a:r>
              <a:rPr lang="en-US" altLang="zh-TW" sz="2200" dirty="0">
                <a:latin typeface="Times New Roman" pitchFamily="18" charset="0"/>
                <a:cs typeface="Times New Roman" pitchFamily="18" charset="0"/>
              </a:rPr>
              <a:t>a composite query based strategy, which </a:t>
            </a:r>
            <a:r>
              <a:rPr lang="en-US" altLang="zh-TW" sz="2200" dirty="0" smtClean="0">
                <a:latin typeface="Times New Roman" pitchFamily="18" charset="0"/>
                <a:cs typeface="Times New Roman" pitchFamily="18" charset="0"/>
              </a:rPr>
              <a:t>proactively gets </a:t>
            </a:r>
            <a:r>
              <a:rPr lang="en-US" altLang="zh-TW" sz="2200" dirty="0">
                <a:latin typeface="Times New Roman" pitchFamily="18" charset="0"/>
                <a:cs typeface="Times New Roman" pitchFamily="18" charset="0"/>
              </a:rPr>
              <a:t>information based on the search engine</a:t>
            </a:r>
            <a:r>
              <a:rPr lang="en-US" altLang="zh-TW" sz="2200" dirty="0" smtClean="0">
                <a:latin typeface="Times New Roman" pitchFamily="18" charset="0"/>
                <a:cs typeface="Times New Roman" pitchFamily="18" charset="0"/>
              </a:rPr>
              <a:t>.</a:t>
            </a:r>
          </a:p>
          <a:p>
            <a:pPr marL="342900" indent="-342900" algn="just">
              <a:buFont typeface="Wingdings" pitchFamily="2" charset="2"/>
              <a:buChar char="Ø"/>
            </a:pPr>
            <a:endParaRPr lang="en-US" altLang="zh-TW" sz="2200" dirty="0">
              <a:latin typeface="Times New Roman" pitchFamily="18" charset="0"/>
              <a:cs typeface="Times New Roman" pitchFamily="18" charset="0"/>
            </a:endParaRPr>
          </a:p>
          <a:p>
            <a:pPr marL="342900" indent="-342900" algn="just">
              <a:buFont typeface="Wingdings" pitchFamily="2" charset="2"/>
              <a:buChar char="Ø"/>
            </a:pPr>
            <a:r>
              <a:rPr lang="en-US" altLang="zh-TW" sz="2200" b="1" dirty="0" smtClean="0">
                <a:latin typeface="Times New Roman" pitchFamily="18" charset="0"/>
                <a:cs typeface="Times New Roman" pitchFamily="18" charset="0"/>
              </a:rPr>
              <a:t>Summary</a:t>
            </a:r>
            <a:r>
              <a:rPr lang="en-US" altLang="zh-TW" sz="2200" b="1" dirty="0">
                <a:latin typeface="Times New Roman" pitchFamily="18" charset="0"/>
                <a:cs typeface="Times New Roman" pitchFamily="18" charset="0"/>
              </a:rPr>
              <a:t> </a:t>
            </a:r>
            <a:r>
              <a:rPr lang="en-US" altLang="zh-TW" sz="2200" b="1" dirty="0" smtClean="0">
                <a:latin typeface="Times New Roman" pitchFamily="18" charset="0"/>
                <a:cs typeface="Times New Roman" pitchFamily="18" charset="0"/>
              </a:rPr>
              <a:t>generation phase </a:t>
            </a:r>
            <a:r>
              <a:rPr lang="en-US" altLang="zh-TW" sz="2200" dirty="0" smtClean="0">
                <a:latin typeface="Times New Roman" pitchFamily="18" charset="0"/>
                <a:cs typeface="Times New Roman" pitchFamily="18" charset="0"/>
              </a:rPr>
              <a:t>: took </a:t>
            </a:r>
            <a:r>
              <a:rPr lang="en-US" altLang="zh-TW" sz="2200" dirty="0">
                <a:latin typeface="Times New Roman" pitchFamily="18" charset="0"/>
                <a:cs typeface="Times New Roman" pitchFamily="18" charset="0"/>
              </a:rPr>
              <a:t>into consideration the </a:t>
            </a:r>
            <a:r>
              <a:rPr lang="en-US" altLang="zh-TW" sz="2200" dirty="0" smtClean="0">
                <a:latin typeface="Times New Roman" pitchFamily="18" charset="0"/>
                <a:cs typeface="Times New Roman" pitchFamily="18" charset="0"/>
              </a:rPr>
              <a:t>specificity, </a:t>
            </a:r>
            <a:r>
              <a:rPr lang="en-US" altLang="zh-TW" sz="2200" dirty="0" err="1" smtClean="0">
                <a:latin typeface="Times New Roman" pitchFamily="18" charset="0"/>
                <a:cs typeface="Times New Roman" pitchFamily="18" charset="0"/>
              </a:rPr>
              <a:t>informativeness</a:t>
            </a:r>
            <a:r>
              <a:rPr lang="en-US" altLang="zh-TW" sz="2200" dirty="0" smtClean="0">
                <a:latin typeface="Times New Roman" pitchFamily="18" charset="0"/>
                <a:cs typeface="Times New Roman" pitchFamily="18" charset="0"/>
              </a:rPr>
              <a:t> </a:t>
            </a:r>
            <a:r>
              <a:rPr lang="en-US" altLang="zh-TW" sz="2200" dirty="0">
                <a:latin typeface="Times New Roman" pitchFamily="18" charset="0"/>
                <a:cs typeface="Times New Roman" pitchFamily="18" charset="0"/>
              </a:rPr>
              <a:t>and redundancy for sentence selection</a:t>
            </a:r>
            <a:r>
              <a:rPr lang="en-US" altLang="zh-TW" sz="2200" dirty="0" smtClean="0">
                <a:latin typeface="Times New Roman" pitchFamily="18" charset="0"/>
                <a:cs typeface="Times New Roman" pitchFamily="18" charset="0"/>
              </a:rPr>
              <a:t>.</a:t>
            </a:r>
          </a:p>
          <a:p>
            <a:pPr marL="342900" indent="-342900" algn="just">
              <a:buFont typeface="Wingdings" pitchFamily="2" charset="2"/>
              <a:buChar char="Ø"/>
            </a:pPr>
            <a:endParaRPr lang="en-US" altLang="zh-TW" sz="2200" dirty="0">
              <a:latin typeface="Times New Roman" pitchFamily="18" charset="0"/>
              <a:cs typeface="Times New Roman" pitchFamily="18" charset="0"/>
            </a:endParaRPr>
          </a:p>
          <a:p>
            <a:pPr marL="342900" indent="-342900" algn="just">
              <a:buFont typeface="Wingdings" pitchFamily="2" charset="2"/>
              <a:buChar char="Ø"/>
            </a:pPr>
            <a:r>
              <a:rPr lang="en-US" altLang="zh-TW" sz="2200" dirty="0">
                <a:latin typeface="Times New Roman" pitchFamily="18" charset="0"/>
                <a:cs typeface="Times New Roman" pitchFamily="18" charset="0"/>
              </a:rPr>
              <a:t>The proposed method attempts to directly provide </a:t>
            </a:r>
            <a:r>
              <a:rPr lang="en-US" altLang="zh-TW" sz="2200" dirty="0" smtClean="0">
                <a:latin typeface="Times New Roman" pitchFamily="18" charset="0"/>
                <a:cs typeface="Times New Roman" pitchFamily="18" charset="0"/>
              </a:rPr>
              <a:t>well organized </a:t>
            </a:r>
            <a:r>
              <a:rPr lang="en-US" altLang="zh-TW" sz="2200" dirty="0">
                <a:latin typeface="Times New Roman" pitchFamily="18" charset="0"/>
                <a:cs typeface="Times New Roman" pitchFamily="18" charset="0"/>
              </a:rPr>
              <a:t>and relevant information</a:t>
            </a:r>
            <a:r>
              <a:rPr lang="en-US" altLang="zh-TW" sz="2200" i="1" dirty="0">
                <a:latin typeface="Times New Roman" pitchFamily="18" charset="0"/>
                <a:cs typeface="Times New Roman" pitchFamily="18" charset="0"/>
              </a:rPr>
              <a:t> </a:t>
            </a:r>
            <a:r>
              <a:rPr lang="en-US" altLang="zh-TW" sz="2200" dirty="0">
                <a:latin typeface="Times New Roman" pitchFamily="18" charset="0"/>
                <a:cs typeface="Times New Roman" pitchFamily="18" charset="0"/>
              </a:rPr>
              <a:t>to users, as opposed </a:t>
            </a:r>
            <a:r>
              <a:rPr lang="en-US" altLang="zh-TW" sz="2200" dirty="0" smtClean="0">
                <a:latin typeface="Times New Roman" pitchFamily="18" charset="0"/>
                <a:cs typeface="Times New Roman" pitchFamily="18" charset="0"/>
              </a:rPr>
              <a:t>to relevant </a:t>
            </a:r>
            <a:r>
              <a:rPr lang="en-US" altLang="zh-TW" sz="2200" dirty="0">
                <a:latin typeface="Times New Roman" pitchFamily="18" charset="0"/>
                <a:cs typeface="Times New Roman" pitchFamily="18" charset="0"/>
              </a:rPr>
              <a:t>documents.</a:t>
            </a:r>
            <a:endParaRPr lang="en-US" altLang="zh-TW" sz="2200" dirty="0" smtClean="0">
              <a:latin typeface="Times New Roman" pitchFamily="18" charset="0"/>
              <a:cs typeface="Times New Roman" pitchFamily="18" charset="0"/>
            </a:endParaRPr>
          </a:p>
          <a:p>
            <a:pPr marL="342900" indent="-342900" algn="just">
              <a:buFont typeface="Wingdings" pitchFamily="2" charset="2"/>
              <a:buChar char="Ø"/>
            </a:pPr>
            <a:endParaRPr lang="en-US" altLang="zh-TW"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9968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Introduction</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6"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3</a:t>
            </a:fld>
            <a:endParaRPr lang="zh-TW" altLang="en-US" sz="1400" dirty="0">
              <a:solidFill>
                <a:schemeClr val="tx1"/>
              </a:solidFill>
              <a:effectLst>
                <a:outerShdw blurRad="38100" dist="38100" dir="2700000" algn="tl">
                  <a:srgbClr val="000000">
                    <a:alpha val="43137"/>
                  </a:srgbClr>
                </a:outerShdw>
              </a:effectLst>
            </a:endParaRPr>
          </a:p>
        </p:txBody>
      </p:sp>
      <p:sp>
        <p:nvSpPr>
          <p:cNvPr id="7" name="矩形 6"/>
          <p:cNvSpPr/>
          <p:nvPr/>
        </p:nvSpPr>
        <p:spPr>
          <a:xfrm>
            <a:off x="475935" y="1174100"/>
            <a:ext cx="8272529" cy="3231654"/>
          </a:xfrm>
          <a:prstGeom prst="rect">
            <a:avLst/>
          </a:prstGeom>
        </p:spPr>
        <p:txBody>
          <a:bodyPr wrap="square">
            <a:spAutoFit/>
          </a:bodyPr>
          <a:lstStyle/>
          <a:p>
            <a:pPr marL="342900" indent="-342900" algn="just">
              <a:buFont typeface="Arial" pitchFamily="34" charset="0"/>
              <a:buChar char="•"/>
            </a:pPr>
            <a:r>
              <a:rPr lang="en-US" altLang="zh-TW" sz="2200" dirty="0" smtClean="0">
                <a:latin typeface="Times New Roman" pitchFamily="18" charset="0"/>
                <a:cs typeface="Times New Roman" pitchFamily="18" charset="0"/>
              </a:rPr>
              <a:t>Current</a:t>
            </a:r>
            <a:r>
              <a:rPr lang="en-US" altLang="zh-TW" sz="2200" dirty="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web </a:t>
            </a:r>
            <a:r>
              <a:rPr lang="en-US" altLang="zh-TW" sz="2200" dirty="0">
                <a:latin typeface="Times New Roman" pitchFamily="18" charset="0"/>
                <a:cs typeface="Times New Roman" pitchFamily="18" charset="0"/>
              </a:rPr>
              <a:t>search engines usually provide a ranked list of </a:t>
            </a:r>
            <a:r>
              <a:rPr lang="en-US" altLang="zh-TW" sz="2200" dirty="0" smtClean="0">
                <a:latin typeface="Times New Roman" pitchFamily="18" charset="0"/>
                <a:cs typeface="Times New Roman" pitchFamily="18" charset="0"/>
              </a:rPr>
              <a:t>URLs to </a:t>
            </a:r>
            <a:r>
              <a:rPr lang="en-US" altLang="zh-TW" sz="2200" dirty="0">
                <a:latin typeface="Times New Roman" pitchFamily="18" charset="0"/>
                <a:cs typeface="Times New Roman" pitchFamily="18" charset="0"/>
              </a:rPr>
              <a:t>answer a query</a:t>
            </a:r>
            <a:r>
              <a:rPr lang="en-US" altLang="zh-TW" sz="2200" dirty="0" smtClean="0">
                <a:latin typeface="Times New Roman" pitchFamily="18" charset="0"/>
                <a:cs typeface="Times New Roman" pitchFamily="18" charset="0"/>
              </a:rPr>
              <a:t>.</a:t>
            </a:r>
          </a:p>
          <a:p>
            <a:pPr marL="342900" indent="-342900" algn="just">
              <a:buFont typeface="Arial" pitchFamily="34" charset="0"/>
              <a:buChar char="•"/>
            </a:pPr>
            <a:endParaRPr lang="en-US" altLang="zh-TW" sz="2200" dirty="0" smtClean="0">
              <a:latin typeface="Times New Roman" pitchFamily="18" charset="0"/>
              <a:cs typeface="Times New Roman" pitchFamily="18" charset="0"/>
            </a:endParaRPr>
          </a:p>
          <a:p>
            <a:pPr marL="342900" indent="-342900" algn="just">
              <a:buFont typeface="Arial" pitchFamily="34" charset="0"/>
              <a:buChar char="•"/>
            </a:pPr>
            <a:r>
              <a:rPr lang="en-US" altLang="zh-TW" sz="2200" dirty="0" smtClean="0">
                <a:latin typeface="Times New Roman" pitchFamily="18" charset="0"/>
                <a:cs typeface="Times New Roman" pitchFamily="18" charset="0"/>
              </a:rPr>
              <a:t>It’s becoming increasingly </a:t>
            </a:r>
            <a:r>
              <a:rPr lang="en-US" altLang="zh-TW" sz="2200" dirty="0">
                <a:latin typeface="Times New Roman" pitchFamily="18" charset="0"/>
                <a:cs typeface="Times New Roman" pitchFamily="18" charset="0"/>
              </a:rPr>
              <a:t>insufficient for queries with vague or </a:t>
            </a:r>
            <a:r>
              <a:rPr lang="en-US" altLang="zh-TW" sz="2200" dirty="0" smtClean="0">
                <a:latin typeface="Times New Roman" pitchFamily="18" charset="0"/>
                <a:cs typeface="Times New Roman" pitchFamily="18" charset="0"/>
              </a:rPr>
              <a:t>complex information </a:t>
            </a:r>
            <a:r>
              <a:rPr lang="en-US" altLang="zh-TW" sz="2200" dirty="0">
                <a:latin typeface="Times New Roman" pitchFamily="18" charset="0"/>
                <a:cs typeface="Times New Roman" pitchFamily="18" charset="0"/>
              </a:rPr>
              <a:t>need.</a:t>
            </a:r>
            <a:endParaRPr lang="en-US" altLang="zh-TW" sz="2200" dirty="0" smtClean="0">
              <a:latin typeface="Times New Roman" pitchFamily="18" charset="0"/>
              <a:cs typeface="Times New Roman" pitchFamily="18" charset="0"/>
            </a:endParaRPr>
          </a:p>
          <a:p>
            <a:r>
              <a:rPr lang="zh-TW" altLang="en-US" sz="2200" dirty="0" smtClean="0">
                <a:latin typeface="Times New Roman" pitchFamily="18" charset="0"/>
                <a:cs typeface="Times New Roman" pitchFamily="18" charset="0"/>
              </a:rPr>
              <a:t>  </a:t>
            </a:r>
            <a:endParaRPr lang="en-US" altLang="zh-TW" sz="2200" dirty="0" smtClean="0">
              <a:latin typeface="Times New Roman" pitchFamily="18" charset="0"/>
              <a:cs typeface="Times New Roman" pitchFamily="18" charset="0"/>
            </a:endParaRPr>
          </a:p>
          <a:p>
            <a:endParaRPr lang="en-US" altLang="zh-TW" sz="2400" dirty="0"/>
          </a:p>
          <a:p>
            <a:endParaRPr lang="en-US" altLang="zh-TW" sz="2400" dirty="0" smtClean="0"/>
          </a:p>
          <a:p>
            <a:r>
              <a:rPr lang="zh-TW" altLang="en-US" sz="2400" dirty="0" smtClean="0"/>
              <a:t> </a:t>
            </a:r>
            <a:endParaRPr lang="zh-TW" alt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55" y="2996952"/>
            <a:ext cx="3698119" cy="3672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25"/>
          <p:cNvSpPr>
            <a:spLocks noChangeArrowheads="1"/>
          </p:cNvSpPr>
          <p:nvPr/>
        </p:nvSpPr>
        <p:spPr bwMode="auto">
          <a:xfrm>
            <a:off x="4554190" y="3789040"/>
            <a:ext cx="4410298" cy="701298"/>
          </a:xfrm>
          <a:prstGeom prst="roundRect">
            <a:avLst>
              <a:gd name="adj" fmla="val 50000"/>
            </a:avLst>
          </a:prstGeom>
          <a:noFill/>
          <a:ln w="9525"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chemeClr val="bg1"/>
                </a:solidFill>
              </a14:hiddenFill>
            </a:ext>
          </a:extLst>
        </p:spPr>
        <p:txBody>
          <a:bodyPr wrap="none" anchor="ctr"/>
          <a:lstStyle/>
          <a:p>
            <a:endParaRPr lang="zh-TW" altLang="en-US"/>
          </a:p>
        </p:txBody>
      </p:sp>
      <p:sp>
        <p:nvSpPr>
          <p:cNvPr id="9" name="Rectangle 146"/>
          <p:cNvSpPr>
            <a:spLocks noChangeArrowheads="1"/>
          </p:cNvSpPr>
          <p:nvPr/>
        </p:nvSpPr>
        <p:spPr bwMode="auto">
          <a:xfrm>
            <a:off x="4913379" y="3789040"/>
            <a:ext cx="40511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altLang="zh-TW" dirty="0">
                <a:latin typeface="Times New Roman" pitchFamily="18" charset="0"/>
                <a:cs typeface="Times New Roman" pitchFamily="18" charset="0"/>
              </a:rPr>
              <a:t>Users have to visit many pages and try to </a:t>
            </a:r>
            <a:endParaRPr lang="en-US" altLang="zh-TW" dirty="0" smtClean="0">
              <a:latin typeface="Times New Roman" pitchFamily="18" charset="0"/>
              <a:cs typeface="Times New Roman" pitchFamily="18" charset="0"/>
            </a:endParaRPr>
          </a:p>
          <a:p>
            <a:pPr algn="just"/>
            <a:r>
              <a:rPr lang="en-US" altLang="zh-TW" dirty="0" smtClean="0">
                <a:latin typeface="Times New Roman" pitchFamily="18" charset="0"/>
                <a:cs typeface="Times New Roman" pitchFamily="18" charset="0"/>
              </a:rPr>
              <a:t>find </a:t>
            </a:r>
            <a:r>
              <a:rPr lang="en-US" altLang="zh-TW" dirty="0">
                <a:latin typeface="Times New Roman" pitchFamily="18" charset="0"/>
                <a:cs typeface="Times New Roman" pitchFamily="18" charset="0"/>
              </a:rPr>
              <a:t>relevant parts within long pages.</a:t>
            </a:r>
          </a:p>
        </p:txBody>
      </p:sp>
      <p:sp>
        <p:nvSpPr>
          <p:cNvPr id="10" name="Oval 122"/>
          <p:cNvSpPr>
            <a:spLocks noChangeArrowheads="1"/>
          </p:cNvSpPr>
          <p:nvPr/>
        </p:nvSpPr>
        <p:spPr bwMode="auto">
          <a:xfrm>
            <a:off x="4468465" y="4005064"/>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endParaRPr lang="zh-TW" altLang="en-US"/>
          </a:p>
        </p:txBody>
      </p:sp>
      <p:sp>
        <p:nvSpPr>
          <p:cNvPr id="11" name="AutoShape 130"/>
          <p:cNvSpPr>
            <a:spLocks noChangeArrowheads="1"/>
          </p:cNvSpPr>
          <p:nvPr/>
        </p:nvSpPr>
        <p:spPr bwMode="auto">
          <a:xfrm>
            <a:off x="4554190" y="4941168"/>
            <a:ext cx="4410298" cy="627340"/>
          </a:xfrm>
          <a:prstGeom prst="roundRect">
            <a:avLst>
              <a:gd name="adj" fmla="val 50000"/>
            </a:avLst>
          </a:prstGeom>
          <a:noFill/>
          <a:ln w="9525"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chemeClr val="bg1"/>
                </a:solidFill>
              </a14:hiddenFill>
            </a:ext>
          </a:extLst>
        </p:spPr>
        <p:txBody>
          <a:bodyPr wrap="none" anchor="ctr"/>
          <a:lstStyle/>
          <a:p>
            <a:endParaRPr lang="zh-TW" altLang="en-US"/>
          </a:p>
        </p:txBody>
      </p:sp>
      <p:sp>
        <p:nvSpPr>
          <p:cNvPr id="12" name="Rectangle 147"/>
          <p:cNvSpPr>
            <a:spLocks noChangeArrowheads="1"/>
          </p:cNvSpPr>
          <p:nvPr/>
        </p:nvSpPr>
        <p:spPr bwMode="auto">
          <a:xfrm>
            <a:off x="4926153" y="4941168"/>
            <a:ext cx="39934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smtClean="0">
                <a:latin typeface="Times New Roman" pitchFamily="18" charset="0"/>
                <a:cs typeface="Times New Roman" pitchFamily="18" charset="0"/>
              </a:rPr>
              <a:t>The </a:t>
            </a:r>
            <a:r>
              <a:rPr lang="en-US" altLang="zh-TW" dirty="0">
                <a:latin typeface="Times New Roman" pitchFamily="18" charset="0"/>
                <a:cs typeface="Times New Roman" pitchFamily="18" charset="0"/>
              </a:rPr>
              <a:t>information may be scattered across </a:t>
            </a: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documents</a:t>
            </a:r>
            <a:r>
              <a:rPr lang="en-US" altLang="zh-TW" dirty="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sp>
        <p:nvSpPr>
          <p:cNvPr id="13" name="Oval 127"/>
          <p:cNvSpPr>
            <a:spLocks noChangeArrowheads="1"/>
          </p:cNvSpPr>
          <p:nvPr/>
        </p:nvSpPr>
        <p:spPr bwMode="auto">
          <a:xfrm>
            <a:off x="4468465" y="5157192"/>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endParaRPr lang="zh-TW" altLang="en-US"/>
          </a:p>
        </p:txBody>
      </p:sp>
    </p:spTree>
    <p:extLst>
      <p:ext uri="{BB962C8B-B14F-4D97-AF65-F5344CB8AC3E}">
        <p14:creationId xmlns:p14="http://schemas.microsoft.com/office/powerpoint/2010/main" val="2151226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Introduction</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6"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4</a:t>
            </a:fld>
            <a:endParaRPr lang="zh-TW" altLang="en-US" sz="1400" dirty="0">
              <a:solidFill>
                <a:schemeClr val="tx1"/>
              </a:solidFill>
              <a:effectLst>
                <a:outerShdw blurRad="38100" dist="38100" dir="2700000" algn="tl">
                  <a:srgbClr val="000000">
                    <a:alpha val="43137"/>
                  </a:srgbClr>
                </a:outerShdw>
              </a:effectLst>
            </a:endParaRPr>
          </a:p>
        </p:txBody>
      </p:sp>
      <p:sp>
        <p:nvSpPr>
          <p:cNvPr id="7" name="矩形 6"/>
          <p:cNvSpPr/>
          <p:nvPr/>
        </p:nvSpPr>
        <p:spPr>
          <a:xfrm>
            <a:off x="475935" y="1174100"/>
            <a:ext cx="8272529" cy="5170646"/>
          </a:xfrm>
          <a:prstGeom prst="rect">
            <a:avLst/>
          </a:prstGeom>
        </p:spPr>
        <p:txBody>
          <a:bodyPr wrap="square">
            <a:spAutoFit/>
          </a:bodyPr>
          <a:lstStyle/>
          <a:p>
            <a:pPr marL="342900" indent="-342900" algn="just">
              <a:buFont typeface="Arial" pitchFamily="34" charset="0"/>
              <a:buChar char="•"/>
            </a:pPr>
            <a:r>
              <a:rPr lang="en-US" altLang="zh-TW" sz="2200" dirty="0" smtClean="0">
                <a:latin typeface="Times New Roman" pitchFamily="18" charset="0"/>
                <a:cs typeface="Times New Roman" pitchFamily="18" charset="0"/>
              </a:rPr>
              <a:t>The search </a:t>
            </a:r>
            <a:r>
              <a:rPr lang="en-US" altLang="zh-TW" sz="2200" dirty="0">
                <a:latin typeface="Times New Roman" pitchFamily="18" charset="0"/>
                <a:cs typeface="Times New Roman" pitchFamily="18" charset="0"/>
              </a:rPr>
              <a:t>result of the original query may not contain </a:t>
            </a:r>
            <a:r>
              <a:rPr lang="en-US" altLang="zh-TW" sz="2200" dirty="0" smtClean="0">
                <a:latin typeface="Times New Roman" pitchFamily="18" charset="0"/>
                <a:cs typeface="Times New Roman" pitchFamily="18" charset="0"/>
              </a:rPr>
              <a:t>enough information </a:t>
            </a:r>
            <a:r>
              <a:rPr lang="en-US" altLang="zh-TW" sz="2200" dirty="0">
                <a:latin typeface="Times New Roman" pitchFamily="18" charset="0"/>
                <a:cs typeface="Times New Roman" pitchFamily="18" charset="0"/>
              </a:rPr>
              <a:t>for all aspects that users care about, because the search engine returns documents only considering whether a document is relevant to the query </a:t>
            </a:r>
            <a:r>
              <a:rPr lang="en-US" altLang="zh-TW" sz="2200" dirty="0" smtClean="0">
                <a:latin typeface="Times New Roman" pitchFamily="18" charset="0"/>
                <a:cs typeface="Times New Roman" pitchFamily="18" charset="0"/>
              </a:rPr>
              <a:t>keywords.</a:t>
            </a:r>
            <a:endParaRPr lang="en-US" altLang="zh-TW" sz="2200" dirty="0">
              <a:latin typeface="Times New Roman" pitchFamily="18" charset="0"/>
              <a:cs typeface="Times New Roman" pitchFamily="18" charset="0"/>
            </a:endParaRPr>
          </a:p>
          <a:p>
            <a:pPr marL="342900" indent="-342900">
              <a:buFont typeface="Arial" pitchFamily="34" charset="0"/>
              <a:buChar char="•"/>
            </a:pPr>
            <a:endParaRPr lang="en-US" altLang="zh-TW" sz="2200" dirty="0" smtClean="0">
              <a:latin typeface="Times New Roman" pitchFamily="18" charset="0"/>
              <a:cs typeface="Times New Roman" pitchFamily="18" charset="0"/>
            </a:endParaRPr>
          </a:p>
          <a:p>
            <a:pPr marL="342900" indent="-342900">
              <a:buFont typeface="Arial" pitchFamily="34" charset="0"/>
              <a:buChar char="•"/>
            </a:pPr>
            <a:r>
              <a:rPr lang="en-US" altLang="zh-TW" sz="2200" dirty="0" smtClean="0">
                <a:latin typeface="Times New Roman" pitchFamily="18" charset="0"/>
                <a:cs typeface="Times New Roman" pitchFamily="18" charset="0"/>
              </a:rPr>
              <a:t>Users </a:t>
            </a:r>
            <a:r>
              <a:rPr lang="en-US" altLang="zh-TW" sz="2200" dirty="0">
                <a:latin typeface="Times New Roman" pitchFamily="18" charset="0"/>
                <a:cs typeface="Times New Roman" pitchFamily="18" charset="0"/>
              </a:rPr>
              <a:t>may want </a:t>
            </a:r>
            <a:r>
              <a:rPr lang="en-US" altLang="zh-TW" sz="2200" dirty="0" smtClean="0">
                <a:latin typeface="Times New Roman" pitchFamily="18" charset="0"/>
                <a:cs typeface="Times New Roman" pitchFamily="18" charset="0"/>
              </a:rPr>
              <a:t>to know </a:t>
            </a:r>
            <a:r>
              <a:rPr lang="en-US" altLang="zh-TW" sz="2200" dirty="0">
                <a:latin typeface="Times New Roman" pitchFamily="18" charset="0"/>
                <a:cs typeface="Times New Roman" pitchFamily="18" charset="0"/>
              </a:rPr>
              <a:t>about a topic from multiple aspects</a:t>
            </a:r>
            <a:r>
              <a:rPr lang="en-US" altLang="zh-TW" sz="2200" dirty="0" smtClean="0">
                <a:latin typeface="Times New Roman" pitchFamily="18" charset="0"/>
                <a:cs typeface="Times New Roman" pitchFamily="18" charset="0"/>
              </a:rPr>
              <a:t>.</a:t>
            </a:r>
          </a:p>
          <a:p>
            <a:pPr marL="342900" indent="-342900">
              <a:buFont typeface="Arial" pitchFamily="34" charset="0"/>
              <a:buChar char="•"/>
            </a:pPr>
            <a:endParaRPr lang="en-US" altLang="zh-TW" sz="2200" dirty="0">
              <a:latin typeface="Times New Roman" pitchFamily="18" charset="0"/>
              <a:cs typeface="Times New Roman" pitchFamily="18" charset="0"/>
            </a:endParaRPr>
          </a:p>
          <a:p>
            <a:pPr marL="342900" indent="-342900">
              <a:buFont typeface="Arial" pitchFamily="34" charset="0"/>
              <a:buChar char="•"/>
            </a:pPr>
            <a:endParaRPr lang="en-US" altLang="zh-TW" sz="2200" dirty="0" smtClean="0">
              <a:latin typeface="Times New Roman" pitchFamily="18" charset="0"/>
              <a:cs typeface="Times New Roman" pitchFamily="18" charset="0"/>
            </a:endParaRPr>
          </a:p>
          <a:p>
            <a:pPr marL="342900" indent="-342900">
              <a:buFont typeface="Arial" pitchFamily="34" charset="0"/>
              <a:buChar char="•"/>
            </a:pPr>
            <a:endParaRPr lang="en-US" altLang="zh-TW" sz="2200" dirty="0">
              <a:latin typeface="Times New Roman" pitchFamily="18" charset="0"/>
              <a:cs typeface="Times New Roman" pitchFamily="18" charset="0"/>
            </a:endParaRPr>
          </a:p>
          <a:p>
            <a:pPr marL="342900" indent="-342900">
              <a:buFont typeface="Arial" pitchFamily="34" charset="0"/>
              <a:buChar char="•"/>
            </a:pPr>
            <a:endParaRPr lang="en-US" altLang="zh-TW" sz="2200" dirty="0" smtClean="0">
              <a:latin typeface="Times New Roman" pitchFamily="18" charset="0"/>
              <a:cs typeface="Times New Roman" pitchFamily="18" charset="0"/>
            </a:endParaRPr>
          </a:p>
          <a:p>
            <a:pPr algn="just"/>
            <a:endParaRPr lang="en-US" altLang="zh-TW" sz="2200" dirty="0">
              <a:latin typeface="Times New Roman" pitchFamily="18" charset="0"/>
              <a:cs typeface="Times New Roman" pitchFamily="18" charset="0"/>
            </a:endParaRPr>
          </a:p>
          <a:p>
            <a:pPr marL="457200" indent="-457200" algn="just">
              <a:buAutoNum type="arabicParenBoth"/>
            </a:pPr>
            <a:r>
              <a:rPr lang="en-US" altLang="zh-TW" sz="2200" dirty="0" smtClean="0">
                <a:latin typeface="Times New Roman" pitchFamily="18" charset="0"/>
                <a:cs typeface="Times New Roman" pitchFamily="18" charset="0"/>
              </a:rPr>
              <a:t>Understanding</a:t>
            </a:r>
            <a:r>
              <a:rPr lang="en-US" altLang="zh-TW" sz="2200" b="1" dirty="0" smtClean="0">
                <a:latin typeface="Times New Roman" pitchFamily="18" charset="0"/>
                <a:cs typeface="Times New Roman" pitchFamily="18" charset="0"/>
              </a:rPr>
              <a:t> </a:t>
            </a:r>
            <a:r>
              <a:rPr lang="en-US" altLang="zh-TW" sz="2200" b="1" dirty="0">
                <a:latin typeface="Times New Roman" pitchFamily="18" charset="0"/>
                <a:cs typeface="Times New Roman" pitchFamily="18" charset="0"/>
              </a:rPr>
              <a:t>user </a:t>
            </a:r>
            <a:r>
              <a:rPr lang="en-US" altLang="zh-TW" sz="2200" b="1" dirty="0" smtClean="0">
                <a:latin typeface="Times New Roman" pitchFamily="18" charset="0"/>
                <a:cs typeface="Times New Roman" pitchFamily="18" charset="0"/>
              </a:rPr>
              <a:t>intents</a:t>
            </a:r>
            <a:r>
              <a:rPr lang="en-US" altLang="zh-TW" sz="2200" dirty="0" smtClean="0">
                <a:latin typeface="Times New Roman" pitchFamily="18" charset="0"/>
                <a:cs typeface="Times New Roman" pitchFamily="18" charset="0"/>
              </a:rPr>
              <a:t>.</a:t>
            </a:r>
          </a:p>
          <a:p>
            <a:pPr marL="457200" indent="-457200" algn="just">
              <a:buAutoNum type="arabicParenBoth"/>
            </a:pPr>
            <a:endParaRPr lang="en-US" altLang="zh-TW" sz="2200" b="1" dirty="0">
              <a:latin typeface="Times New Roman" pitchFamily="18" charset="0"/>
              <a:cs typeface="Times New Roman" pitchFamily="18" charset="0"/>
            </a:endParaRPr>
          </a:p>
          <a:p>
            <a:pPr algn="just"/>
            <a:r>
              <a:rPr lang="en-US" altLang="zh-TW" sz="2200" dirty="0">
                <a:latin typeface="Times New Roman" pitchFamily="18" charset="0"/>
                <a:cs typeface="Times New Roman" pitchFamily="18" charset="0"/>
              </a:rPr>
              <a:t>(2</a:t>
            </a:r>
            <a:r>
              <a:rPr lang="en-US" altLang="zh-TW" sz="2200" dirty="0" smtClean="0">
                <a:latin typeface="Times New Roman" pitchFamily="18" charset="0"/>
                <a:cs typeface="Times New Roman" pitchFamily="18" charset="0"/>
              </a:rPr>
              <a:t>)  Providing </a:t>
            </a:r>
            <a:r>
              <a:rPr lang="en-US" altLang="zh-TW" sz="2200" b="1" dirty="0">
                <a:latin typeface="Times New Roman" pitchFamily="18" charset="0"/>
                <a:cs typeface="Times New Roman" pitchFamily="18" charset="0"/>
              </a:rPr>
              <a:t>relevant information</a:t>
            </a:r>
            <a:r>
              <a:rPr lang="en-US" altLang="zh-TW" sz="2200" dirty="0">
                <a:latin typeface="Times New Roman" pitchFamily="18" charset="0"/>
                <a:cs typeface="Times New Roman" pitchFamily="18" charset="0"/>
              </a:rPr>
              <a:t> directly to </a:t>
            </a:r>
            <a:r>
              <a:rPr lang="en-US" altLang="zh-TW" sz="2200" dirty="0" smtClean="0">
                <a:latin typeface="Times New Roman" pitchFamily="18" charset="0"/>
                <a:cs typeface="Times New Roman" pitchFamily="18" charset="0"/>
              </a:rPr>
              <a:t>satisfy searchers</a:t>
            </a:r>
            <a:r>
              <a:rPr lang="en-US" altLang="zh-TW" sz="2200" dirty="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needs,  </a:t>
            </a:r>
          </a:p>
          <a:p>
            <a:pPr algn="just"/>
            <a:r>
              <a:rPr lang="en-US" altLang="zh-TW" sz="2200" dirty="0" smtClean="0">
                <a:latin typeface="Times New Roman" pitchFamily="18" charset="0"/>
                <a:cs typeface="Times New Roman" pitchFamily="18" charset="0"/>
              </a:rPr>
              <a:t>       as </a:t>
            </a:r>
            <a:r>
              <a:rPr lang="en-US" altLang="zh-TW" sz="2200" dirty="0">
                <a:latin typeface="Times New Roman" pitchFamily="18" charset="0"/>
                <a:cs typeface="Times New Roman" pitchFamily="18" charset="0"/>
              </a:rPr>
              <a:t>opposed to relevant pages.</a:t>
            </a:r>
            <a:endParaRPr lang="en-US" altLang="zh-TW" sz="2200" dirty="0" smtClean="0">
              <a:latin typeface="Times New Roman" pitchFamily="18" charset="0"/>
              <a:cs typeface="Times New Roman" pitchFamily="18" charset="0"/>
            </a:endParaRPr>
          </a:p>
        </p:txBody>
      </p:sp>
      <p:sp>
        <p:nvSpPr>
          <p:cNvPr id="3" name="矩形 2"/>
          <p:cNvSpPr/>
          <p:nvPr/>
        </p:nvSpPr>
        <p:spPr>
          <a:xfrm>
            <a:off x="827584" y="3867096"/>
            <a:ext cx="6912768" cy="76944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TW" sz="2200" dirty="0">
                <a:latin typeface="Times New Roman" pitchFamily="18" charset="0"/>
                <a:cs typeface="Times New Roman" pitchFamily="18" charset="0"/>
              </a:rPr>
              <a:t>Organizing the web content relevant to a query according to user intents would benefit user exploration.</a:t>
            </a:r>
          </a:p>
        </p:txBody>
      </p:sp>
      <p:sp>
        <p:nvSpPr>
          <p:cNvPr id="4" name="向下箭號 3"/>
          <p:cNvSpPr/>
          <p:nvPr/>
        </p:nvSpPr>
        <p:spPr>
          <a:xfrm>
            <a:off x="4103948" y="3284984"/>
            <a:ext cx="360040" cy="455861"/>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9190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8" end="8"/>
                                            </p:txEl>
                                          </p:spTgt>
                                        </p:tgtEl>
                                        <p:attrNameLst>
                                          <p:attrName>style.visibility</p:attrName>
                                        </p:attrNameLst>
                                      </p:cBhvr>
                                      <p:to>
                                        <p:strVal val="visible"/>
                                      </p:to>
                                    </p:set>
                                    <p:animEffect transition="in" filter="fade">
                                      <p:cBhvr>
                                        <p:cTn id="18" dur="500"/>
                                        <p:tgtEl>
                                          <p:spTgt spid="7">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animEffect transition="in" filter="fade">
                                      <p:cBhvr>
                                        <p:cTn id="21" dur="500"/>
                                        <p:tgtEl>
                                          <p:spTgt spid="7">
                                            <p:txEl>
                                              <p:pRg st="10" end="1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11" end="11"/>
                                            </p:txEl>
                                          </p:spTgt>
                                        </p:tgtEl>
                                        <p:attrNameLst>
                                          <p:attrName>style.visibility</p:attrName>
                                        </p:attrNameLst>
                                      </p:cBhvr>
                                      <p:to>
                                        <p:strVal val="visible"/>
                                      </p:to>
                                    </p:set>
                                    <p:animEffect transition="in" filter="fade">
                                      <p:cBhvr>
                                        <p:cTn id="24"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55463"/>
            <a:ext cx="8912818" cy="4829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矩形 4"/>
          <p:cNvSpPr/>
          <p:nvPr/>
        </p:nvSpPr>
        <p:spPr>
          <a:xfrm>
            <a:off x="539552" y="5373216"/>
            <a:ext cx="8136904" cy="769441"/>
          </a:xfrm>
          <a:prstGeom prst="rect">
            <a:avLst/>
          </a:prstGeom>
        </p:spPr>
        <p:txBody>
          <a:bodyPr wrap="square">
            <a:spAutoFit/>
          </a:bodyPr>
          <a:lstStyle/>
          <a:p>
            <a:pPr marL="342900" indent="-342900">
              <a:buFont typeface="Wingdings" pitchFamily="2" charset="2"/>
              <a:buChar char="u"/>
            </a:pPr>
            <a:r>
              <a:rPr lang="en-US" altLang="zh-TW" sz="2200" dirty="0" smtClean="0">
                <a:latin typeface="Times New Roman" pitchFamily="18" charset="0"/>
                <a:cs typeface="Times New Roman" pitchFamily="18" charset="0"/>
              </a:rPr>
              <a:t>For </a:t>
            </a:r>
            <a:r>
              <a:rPr lang="en-US" altLang="zh-TW" sz="2200" dirty="0">
                <a:latin typeface="Times New Roman" pitchFamily="18" charset="0"/>
                <a:cs typeface="Times New Roman" pitchFamily="18" charset="0"/>
              </a:rPr>
              <a:t>better aspect oriented exploration, the information for different query aspects should be as orthogonal as possible. </a:t>
            </a:r>
            <a:endParaRPr lang="zh-TW" alt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046759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6</a:t>
            </a:fld>
            <a:endParaRPr lang="zh-TW" altLang="en-US" sz="1400" dirty="0">
              <a:solidFill>
                <a:schemeClr val="tx1"/>
              </a:solidFill>
              <a:effectLst>
                <a:outerShdw blurRad="38100" dist="38100" dir="2700000" algn="tl">
                  <a:srgbClr val="000000">
                    <a:alpha val="43137"/>
                  </a:srgbClr>
                </a:outerShdw>
              </a:effectLst>
            </a:endParaRPr>
          </a:p>
        </p:txBody>
      </p:sp>
      <p:sp>
        <p:nvSpPr>
          <p:cNvPr id="6"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Introduction</a:t>
            </a: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7" name="矩形 6"/>
          <p:cNvSpPr/>
          <p:nvPr/>
        </p:nvSpPr>
        <p:spPr>
          <a:xfrm>
            <a:off x="475935" y="1174100"/>
            <a:ext cx="8272529" cy="3539430"/>
          </a:xfrm>
          <a:prstGeom prst="rect">
            <a:avLst/>
          </a:prstGeom>
        </p:spPr>
        <p:txBody>
          <a:bodyPr wrap="square">
            <a:spAutoFit/>
          </a:bodyPr>
          <a:lstStyle/>
          <a:p>
            <a:pPr marL="342900" indent="-342900">
              <a:buFont typeface="Arial" pitchFamily="34" charset="0"/>
              <a:buChar char="•"/>
            </a:pPr>
            <a:r>
              <a:rPr lang="en-US" altLang="zh-TW" sz="2200" dirty="0" smtClean="0">
                <a:latin typeface="Times New Roman" pitchFamily="18" charset="0"/>
                <a:cs typeface="Times New Roman" pitchFamily="18" charset="0"/>
              </a:rPr>
              <a:t>Multi-aspect oriented </a:t>
            </a:r>
            <a:r>
              <a:rPr lang="en-US" altLang="zh-TW" sz="2200" dirty="0">
                <a:latin typeface="Times New Roman" pitchFamily="18" charset="0"/>
                <a:cs typeface="Times New Roman" pitchFamily="18" charset="0"/>
              </a:rPr>
              <a:t>query </a:t>
            </a:r>
            <a:r>
              <a:rPr lang="en-US" altLang="zh-TW" sz="2200" dirty="0" smtClean="0">
                <a:latin typeface="Times New Roman" pitchFamily="18" charset="0"/>
                <a:cs typeface="Times New Roman" pitchFamily="18" charset="0"/>
              </a:rPr>
              <a:t>summarization:</a:t>
            </a:r>
          </a:p>
          <a:p>
            <a:pPr marL="342900" indent="-342900">
              <a:buFont typeface="Arial" pitchFamily="34" charset="0"/>
              <a:buChar char="•"/>
            </a:pPr>
            <a:endParaRPr lang="en-US" altLang="zh-TW" sz="2200" dirty="0" smtClean="0">
              <a:latin typeface="Times New Roman" pitchFamily="18" charset="0"/>
              <a:cs typeface="Times New Roman" pitchFamily="18" charset="0"/>
            </a:endParaRPr>
          </a:p>
          <a:p>
            <a:pPr marL="342900" indent="-342900">
              <a:buFont typeface="Arial" pitchFamily="34" charset="0"/>
              <a:buChar char="•"/>
            </a:pPr>
            <a:endParaRPr lang="en-US" altLang="zh-TW" sz="2200" dirty="0">
              <a:latin typeface="Times New Roman" pitchFamily="18" charset="0"/>
              <a:cs typeface="Times New Roman" pitchFamily="18" charset="0"/>
            </a:endParaRPr>
          </a:p>
          <a:p>
            <a:pPr marL="342900" indent="-342900">
              <a:buFont typeface="Arial" pitchFamily="34" charset="0"/>
              <a:buChar char="•"/>
            </a:pPr>
            <a:endParaRPr lang="en-US" altLang="zh-TW" sz="2200" dirty="0" smtClean="0">
              <a:latin typeface="Times New Roman" pitchFamily="18" charset="0"/>
              <a:cs typeface="Times New Roman" pitchFamily="18" charset="0"/>
            </a:endParaRPr>
          </a:p>
          <a:p>
            <a:pPr marL="342900" indent="-342900">
              <a:buFont typeface="Arial" pitchFamily="34" charset="0"/>
              <a:buChar char="•"/>
            </a:pPr>
            <a:endParaRPr lang="en-US" altLang="zh-TW" sz="2200" dirty="0">
              <a:latin typeface="Times New Roman" pitchFamily="18" charset="0"/>
              <a:cs typeface="Times New Roman" pitchFamily="18" charset="0"/>
            </a:endParaRPr>
          </a:p>
          <a:p>
            <a:pPr marL="342900" indent="-342900">
              <a:buFont typeface="Arial" pitchFamily="34" charset="0"/>
              <a:buChar char="•"/>
            </a:pPr>
            <a:endParaRPr lang="en-US" altLang="zh-TW" sz="2200" dirty="0" smtClean="0">
              <a:latin typeface="Times New Roman" pitchFamily="18" charset="0"/>
              <a:cs typeface="Times New Roman" pitchFamily="18" charset="0"/>
            </a:endParaRPr>
          </a:p>
          <a:p>
            <a:pPr marL="342900" indent="-342900">
              <a:buFont typeface="Arial" pitchFamily="34" charset="0"/>
              <a:buChar char="•"/>
            </a:pPr>
            <a:endParaRPr lang="en-US" altLang="zh-TW" sz="2200" dirty="0">
              <a:latin typeface="Times New Roman" pitchFamily="18" charset="0"/>
              <a:cs typeface="Times New Roman" pitchFamily="18" charset="0"/>
            </a:endParaRPr>
          </a:p>
          <a:p>
            <a:pPr marL="342900" indent="-342900">
              <a:buFont typeface="Arial" pitchFamily="34" charset="0"/>
              <a:buChar char="•"/>
            </a:pPr>
            <a:endParaRPr lang="en-US" altLang="zh-TW" sz="2200" dirty="0" smtClean="0">
              <a:latin typeface="Times New Roman" pitchFamily="18" charset="0"/>
              <a:cs typeface="Times New Roman" pitchFamily="18" charset="0"/>
            </a:endParaRPr>
          </a:p>
          <a:p>
            <a:pPr marL="342900" indent="-342900">
              <a:buFont typeface="Arial" pitchFamily="34" charset="0"/>
              <a:buChar char="•"/>
            </a:pPr>
            <a:r>
              <a:rPr lang="en-US" altLang="zh-TW" sz="2200" dirty="0" smtClean="0">
                <a:latin typeface="Times New Roman" pitchFamily="18" charset="0"/>
                <a:cs typeface="Times New Roman" pitchFamily="18" charset="0"/>
              </a:rPr>
              <a:t>Provide </a:t>
            </a:r>
            <a:r>
              <a:rPr lang="en-US" altLang="zh-TW" sz="2200" dirty="0">
                <a:latin typeface="Times New Roman" pitchFamily="18" charset="0"/>
                <a:cs typeface="Times New Roman" pitchFamily="18" charset="0"/>
              </a:rPr>
              <a:t>specific and informative content to users directly and helps for further exploration</a:t>
            </a:r>
            <a:r>
              <a:rPr lang="en-US" altLang="zh-TW" sz="2200" dirty="0" smtClean="0"/>
              <a:t>.</a:t>
            </a:r>
            <a:r>
              <a:rPr lang="en-US" altLang="zh-TW" sz="2200" dirty="0" smtClean="0">
                <a:latin typeface="Times New Roman" pitchFamily="18" charset="0"/>
                <a:cs typeface="Times New Roman" pitchFamily="18" charset="0"/>
              </a:rPr>
              <a:t> </a:t>
            </a:r>
          </a:p>
        </p:txBody>
      </p:sp>
      <p:sp>
        <p:nvSpPr>
          <p:cNvPr id="8" name="流程圖: 人工輸入 7"/>
          <p:cNvSpPr/>
          <p:nvPr/>
        </p:nvSpPr>
        <p:spPr>
          <a:xfrm>
            <a:off x="723535" y="2052650"/>
            <a:ext cx="2151849" cy="1304342"/>
          </a:xfrm>
          <a:prstGeom prst="flowChartManualInpu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zh-TW" sz="2200" dirty="0" smtClean="0">
                <a:latin typeface="Times New Roman" pitchFamily="18" charset="0"/>
                <a:cs typeface="Times New Roman" pitchFamily="18" charset="0"/>
              </a:rPr>
              <a:t>    </a:t>
            </a:r>
            <a:endParaRPr lang="zh-TW" altLang="en-US" sz="2200" dirty="0"/>
          </a:p>
        </p:txBody>
      </p:sp>
      <p:sp>
        <p:nvSpPr>
          <p:cNvPr id="12" name="流程圖: 直接存取儲存裝置 11"/>
          <p:cNvSpPr/>
          <p:nvPr/>
        </p:nvSpPr>
        <p:spPr>
          <a:xfrm>
            <a:off x="3883496" y="2052650"/>
            <a:ext cx="4504928" cy="1304342"/>
          </a:xfrm>
          <a:prstGeom prst="flowChartMagneticDrum">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tLang="zh-TW" sz="2200" dirty="0" smtClean="0">
              <a:latin typeface="Times New Roman" pitchFamily="18" charset="0"/>
              <a:cs typeface="Times New Roman" pitchFamily="18" charset="0"/>
            </a:endParaRPr>
          </a:p>
        </p:txBody>
      </p:sp>
      <p:sp>
        <p:nvSpPr>
          <p:cNvPr id="13" name="文字方塊 12"/>
          <p:cNvSpPr txBox="1"/>
          <p:nvPr/>
        </p:nvSpPr>
        <p:spPr>
          <a:xfrm>
            <a:off x="4379756" y="2299519"/>
            <a:ext cx="3576620" cy="769441"/>
          </a:xfrm>
          <a:prstGeom prst="rect">
            <a:avLst/>
          </a:prstGeom>
          <a:noFill/>
        </p:spPr>
        <p:txBody>
          <a:bodyPr wrap="none" rtlCol="0">
            <a:spAutoFit/>
          </a:bodyPr>
          <a:lstStyle/>
          <a:p>
            <a:r>
              <a:rPr lang="en-US" altLang="zh-TW" sz="2200" dirty="0" smtClean="0">
                <a:solidFill>
                  <a:schemeClr val="bg1"/>
                </a:solidFill>
                <a:latin typeface="Times New Roman" pitchFamily="18" charset="0"/>
                <a:cs typeface="Times New Roman" pitchFamily="18" charset="0"/>
              </a:rPr>
              <a:t>Generate </a:t>
            </a:r>
            <a:r>
              <a:rPr lang="en-US" altLang="zh-TW" sz="2200" dirty="0">
                <a:solidFill>
                  <a:schemeClr val="bg1"/>
                </a:solidFill>
                <a:latin typeface="Times New Roman" pitchFamily="18" charset="0"/>
                <a:cs typeface="Times New Roman" pitchFamily="18" charset="0"/>
              </a:rPr>
              <a:t>a </a:t>
            </a:r>
            <a:r>
              <a:rPr lang="en-US" altLang="zh-TW" sz="2200" dirty="0" smtClean="0">
                <a:solidFill>
                  <a:schemeClr val="bg1"/>
                </a:solidFill>
                <a:latin typeface="Times New Roman" pitchFamily="18" charset="0"/>
                <a:cs typeface="Times New Roman" pitchFamily="18" charset="0"/>
              </a:rPr>
              <a:t>summary for </a:t>
            </a:r>
            <a:r>
              <a:rPr lang="en-US" altLang="zh-TW" sz="2200" dirty="0">
                <a:solidFill>
                  <a:schemeClr val="bg1"/>
                </a:solidFill>
                <a:latin typeface="Times New Roman" pitchFamily="18" charset="0"/>
                <a:cs typeface="Times New Roman" pitchFamily="18" charset="0"/>
              </a:rPr>
              <a:t>each </a:t>
            </a:r>
            <a:endParaRPr lang="en-US" altLang="zh-TW" sz="2200" dirty="0" smtClean="0">
              <a:solidFill>
                <a:schemeClr val="bg1"/>
              </a:solidFill>
              <a:latin typeface="Times New Roman" pitchFamily="18" charset="0"/>
              <a:cs typeface="Times New Roman" pitchFamily="18" charset="0"/>
            </a:endParaRPr>
          </a:p>
          <a:p>
            <a:r>
              <a:rPr lang="en-US" altLang="zh-TW" sz="2200" dirty="0" smtClean="0">
                <a:solidFill>
                  <a:schemeClr val="bg1"/>
                </a:solidFill>
                <a:latin typeface="Times New Roman" pitchFamily="18" charset="0"/>
                <a:cs typeface="Times New Roman" pitchFamily="18" charset="0"/>
              </a:rPr>
              <a:t>query aspect.</a:t>
            </a:r>
            <a:endParaRPr lang="zh-TW" altLang="en-US" sz="2200" dirty="0">
              <a:solidFill>
                <a:schemeClr val="bg1"/>
              </a:solidFill>
            </a:endParaRPr>
          </a:p>
        </p:txBody>
      </p:sp>
      <p:sp>
        <p:nvSpPr>
          <p:cNvPr id="15" name="向右箭號 14"/>
          <p:cNvSpPr/>
          <p:nvPr/>
        </p:nvSpPr>
        <p:spPr>
          <a:xfrm>
            <a:off x="2875384" y="2441469"/>
            <a:ext cx="1008112" cy="648072"/>
          </a:xfrm>
          <a:prstGeom prst="rightArrow">
            <a:avLst>
              <a:gd name="adj1" fmla="val 16847"/>
              <a:gd name="adj2" fmla="val 3525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7" name="矩形 16"/>
          <p:cNvSpPr/>
          <p:nvPr/>
        </p:nvSpPr>
        <p:spPr>
          <a:xfrm>
            <a:off x="448515" y="1864294"/>
            <a:ext cx="906017" cy="430887"/>
          </a:xfrm>
          <a:prstGeom prst="rect">
            <a:avLst/>
          </a:prstGeom>
        </p:spPr>
        <p:txBody>
          <a:bodyPr wrap="none">
            <a:spAutoFit/>
          </a:bodyPr>
          <a:lstStyle/>
          <a:p>
            <a:r>
              <a:rPr lang="en-US" altLang="zh-TW" sz="2200" b="1" dirty="0" smtClean="0">
                <a:solidFill>
                  <a:srgbClr val="002060"/>
                </a:solidFill>
                <a:latin typeface="Times New Roman" pitchFamily="18" charset="0"/>
                <a:cs typeface="Times New Roman" pitchFamily="18" charset="0"/>
              </a:rPr>
              <a:t>Given</a:t>
            </a:r>
            <a:endParaRPr lang="zh-TW" altLang="en-US" sz="2200" b="1" dirty="0">
              <a:solidFill>
                <a:srgbClr val="002060"/>
              </a:solidFill>
            </a:endParaRPr>
          </a:p>
        </p:txBody>
      </p:sp>
      <p:sp>
        <p:nvSpPr>
          <p:cNvPr id="18" name="文字方塊 17"/>
          <p:cNvSpPr txBox="1"/>
          <p:nvPr/>
        </p:nvSpPr>
        <p:spPr>
          <a:xfrm>
            <a:off x="683568" y="2371527"/>
            <a:ext cx="2157963" cy="769441"/>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  </a:t>
            </a:r>
            <a:r>
              <a:rPr lang="en-US" altLang="zh-TW" sz="2200" dirty="0" smtClean="0">
                <a:solidFill>
                  <a:schemeClr val="bg1"/>
                </a:solidFill>
                <a:latin typeface="Times New Roman" pitchFamily="18" charset="0"/>
                <a:cs typeface="Times New Roman" pitchFamily="18" charset="0"/>
              </a:rPr>
              <a:t>1. Query </a:t>
            </a:r>
            <a:endParaRPr lang="en-US" altLang="zh-TW" sz="2200" dirty="0">
              <a:solidFill>
                <a:schemeClr val="bg1"/>
              </a:solidFill>
              <a:latin typeface="Times New Roman" pitchFamily="18" charset="0"/>
              <a:cs typeface="Times New Roman" pitchFamily="18" charset="0"/>
            </a:endParaRPr>
          </a:p>
          <a:p>
            <a:r>
              <a:rPr lang="en-US" altLang="zh-TW" sz="2200" dirty="0">
                <a:solidFill>
                  <a:schemeClr val="bg1"/>
                </a:solidFill>
                <a:latin typeface="Times New Roman" pitchFamily="18" charset="0"/>
                <a:cs typeface="Times New Roman" pitchFamily="18" charset="0"/>
              </a:rPr>
              <a:t>  </a:t>
            </a:r>
            <a:r>
              <a:rPr lang="en-US" altLang="zh-TW" sz="2200" dirty="0" smtClean="0">
                <a:solidFill>
                  <a:schemeClr val="bg1"/>
                </a:solidFill>
                <a:latin typeface="Times New Roman" pitchFamily="18" charset="0"/>
                <a:cs typeface="Times New Roman" pitchFamily="18" charset="0"/>
              </a:rPr>
              <a:t>2. Set </a:t>
            </a:r>
            <a:r>
              <a:rPr lang="en-US" altLang="zh-TW" sz="2200" dirty="0">
                <a:solidFill>
                  <a:schemeClr val="bg1"/>
                </a:solidFill>
                <a:latin typeface="Times New Roman" pitchFamily="18" charset="0"/>
                <a:cs typeface="Times New Roman" pitchFamily="18" charset="0"/>
              </a:rPr>
              <a:t>of aspects</a:t>
            </a:r>
            <a:endParaRPr lang="zh-TW" altLang="en-US" sz="2200" dirty="0">
              <a:solidFill>
                <a:schemeClr val="bg1"/>
              </a:solidFill>
            </a:endParaRPr>
          </a:p>
        </p:txBody>
      </p:sp>
      <p:graphicFrame>
        <p:nvGraphicFramePr>
          <p:cNvPr id="20" name="資料庫圖表 19"/>
          <p:cNvGraphicFramePr/>
          <p:nvPr>
            <p:extLst>
              <p:ext uri="{D42A27DB-BD31-4B8C-83A1-F6EECF244321}">
                <p14:modId xmlns:p14="http://schemas.microsoft.com/office/powerpoint/2010/main" val="1051597156"/>
              </p:ext>
            </p:extLst>
          </p:nvPr>
        </p:nvGraphicFramePr>
        <p:xfrm>
          <a:off x="738478" y="4713530"/>
          <a:ext cx="7721954" cy="1959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文字方塊 20"/>
          <p:cNvSpPr txBox="1"/>
          <p:nvPr/>
        </p:nvSpPr>
        <p:spPr>
          <a:xfrm>
            <a:off x="3275856" y="4870901"/>
            <a:ext cx="5112568" cy="646331"/>
          </a:xfrm>
          <a:prstGeom prst="rect">
            <a:avLst/>
          </a:prstGeom>
          <a:noFill/>
        </p:spPr>
        <p:txBody>
          <a:bodyPr wrap="square" rtlCol="0">
            <a:spAutoFit/>
          </a:bodyPr>
          <a:lstStyle/>
          <a:p>
            <a:pPr lvl="0"/>
            <a:r>
              <a:rPr lang="en-US" altLang="en-US" dirty="0" smtClean="0">
                <a:latin typeface="Times New Roman" pitchFamily="18" charset="0"/>
                <a:cs typeface="Times New Roman" pitchFamily="18" charset="0"/>
              </a:rPr>
              <a:t>Leverages </a:t>
            </a:r>
            <a:r>
              <a:rPr lang="en-US" altLang="en-US" dirty="0">
                <a:latin typeface="Times New Roman" pitchFamily="18" charset="0"/>
                <a:cs typeface="Times New Roman" pitchFamily="18" charset="0"/>
              </a:rPr>
              <a:t>the search engine to </a:t>
            </a:r>
            <a:r>
              <a:rPr lang="en-US" altLang="en-US" dirty="0" smtClean="0">
                <a:latin typeface="Times New Roman" pitchFamily="18" charset="0"/>
                <a:cs typeface="Times New Roman" pitchFamily="18" charset="0"/>
              </a:rPr>
              <a:t>proactively gather </a:t>
            </a:r>
            <a:r>
              <a:rPr lang="en-US" altLang="en-US" dirty="0">
                <a:latin typeface="Times New Roman" pitchFamily="18" charset="0"/>
                <a:cs typeface="Times New Roman" pitchFamily="18" charset="0"/>
              </a:rPr>
              <a:t>related information</a:t>
            </a:r>
            <a:r>
              <a:rPr lang="en-US" altLang="en-US"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sp>
        <p:nvSpPr>
          <p:cNvPr id="22" name="矩形 21"/>
          <p:cNvSpPr/>
          <p:nvPr/>
        </p:nvSpPr>
        <p:spPr>
          <a:xfrm>
            <a:off x="3275856" y="5879013"/>
            <a:ext cx="5112568" cy="646331"/>
          </a:xfrm>
          <a:prstGeom prst="rect">
            <a:avLst/>
          </a:prstGeom>
        </p:spPr>
        <p:txBody>
          <a:bodyPr wrap="square">
            <a:spAutoFit/>
          </a:bodyPr>
          <a:lstStyle/>
          <a:p>
            <a:r>
              <a:rPr lang="en-US" altLang="zh-TW" dirty="0">
                <a:latin typeface="Times New Roman" pitchFamily="18" charset="0"/>
                <a:cs typeface="Times New Roman" pitchFamily="18" charset="0"/>
              </a:rPr>
              <a:t>U</a:t>
            </a:r>
            <a:r>
              <a:rPr lang="en-US" altLang="zh-TW" dirty="0" smtClean="0">
                <a:latin typeface="Times New Roman" pitchFamily="18" charset="0"/>
                <a:cs typeface="Times New Roman" pitchFamily="18" charset="0"/>
              </a:rPr>
              <a:t>sing the </a:t>
            </a:r>
            <a:r>
              <a:rPr lang="en-US" altLang="zh-TW" dirty="0">
                <a:latin typeface="Times New Roman" pitchFamily="18" charset="0"/>
                <a:cs typeface="Times New Roman" pitchFamily="18" charset="0"/>
              </a:rPr>
              <a:t>search result of the original </a:t>
            </a:r>
            <a:r>
              <a:rPr lang="en-US" altLang="zh-TW" dirty="0" smtClean="0">
                <a:latin typeface="Times New Roman" pitchFamily="18" charset="0"/>
                <a:cs typeface="Times New Roman" pitchFamily="18" charset="0"/>
              </a:rPr>
              <a:t>and composite query to collect </a:t>
            </a:r>
            <a:r>
              <a:rPr lang="en-US" altLang="zh-TW" dirty="0">
                <a:latin typeface="Times New Roman" pitchFamily="18" charset="0"/>
                <a:cs typeface="Times New Roman" pitchFamily="18" charset="0"/>
              </a:rPr>
              <a:t>query aspect related </a:t>
            </a:r>
            <a:r>
              <a:rPr lang="en-US" altLang="zh-TW" dirty="0" smtClean="0">
                <a:latin typeface="Times New Roman" pitchFamily="18" charset="0"/>
                <a:cs typeface="Times New Roman" pitchFamily="18" charset="0"/>
              </a:rPr>
              <a:t>information.</a:t>
            </a:r>
            <a:endParaRPr lang="zh-TW"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58592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7</a:t>
            </a:fld>
            <a:endParaRPr lang="zh-TW" altLang="en-US" sz="1400" dirty="0">
              <a:solidFill>
                <a:schemeClr val="tx1"/>
              </a:solidFill>
              <a:effectLst>
                <a:outerShdw blurRad="38100" dist="38100" dir="2700000" algn="tl">
                  <a:srgbClr val="000000">
                    <a:alpha val="43137"/>
                  </a:srgbClr>
                </a:outerShdw>
              </a:effectLst>
            </a:endParaRPr>
          </a:p>
        </p:txBody>
      </p:sp>
      <p:sp>
        <p:nvSpPr>
          <p:cNvPr id="6" name="標題 1"/>
          <p:cNvSpPr>
            <a:spLocks noGrp="1"/>
          </p:cNvSpPr>
          <p:nvPr>
            <p:ph type="title"/>
          </p:nvPr>
        </p:nvSpPr>
        <p:spPr>
          <a:xfrm>
            <a:off x="179512"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7" name="Content Placeholder 2"/>
          <p:cNvSpPr>
            <a:spLocks noGrp="1"/>
          </p:cNvSpPr>
          <p:nvPr>
            <p:ph idx="4294967295"/>
          </p:nvPr>
        </p:nvSpPr>
        <p:spPr>
          <a:xfrm>
            <a:off x="755576" y="1182762"/>
            <a:ext cx="8153400" cy="4905612"/>
          </a:xfrm>
          <a:prstGeom prst="rect">
            <a:avLst/>
          </a:prstGeom>
        </p:spPr>
        <p:txBody>
          <a:bodyPr>
            <a:normAutofit/>
          </a:bodyPr>
          <a:lstStyle/>
          <a:p>
            <a:pPr marL="0" indent="0">
              <a:buClr>
                <a:srgbClr val="002060"/>
              </a:buClr>
              <a:buNone/>
            </a:pPr>
            <a:endParaRPr lang="en-US" sz="2800" dirty="0" smtClean="0"/>
          </a:p>
          <a:p>
            <a:pPr>
              <a:buClr>
                <a:srgbClr val="002060"/>
              </a:buClr>
              <a:buFont typeface="Century Schoolbook" pitchFamily="18" charset="0"/>
              <a:buChar char="▪"/>
            </a:pPr>
            <a:r>
              <a:rPr lang="en-US" sz="2800" dirty="0" smtClean="0">
                <a:solidFill>
                  <a:schemeClr val="tx1"/>
                </a:solidFill>
                <a:latin typeface="Century Schoolbook" pitchFamily="18" charset="0"/>
              </a:rPr>
              <a:t> </a:t>
            </a:r>
            <a:r>
              <a:rPr lang="en-US" sz="2800" dirty="0" smtClean="0">
                <a:solidFill>
                  <a:schemeClr val="bg1">
                    <a:lumMod val="65000"/>
                  </a:schemeClr>
                </a:solidFill>
                <a:latin typeface="Century Schoolbook" pitchFamily="18" charset="0"/>
              </a:rPr>
              <a:t>Introduction</a:t>
            </a:r>
          </a:p>
          <a:p>
            <a:pPr>
              <a:buClr>
                <a:srgbClr val="002060"/>
              </a:buClr>
              <a:buFont typeface="Century Schoolbook" pitchFamily="18" charset="0"/>
              <a:buChar char="▪"/>
            </a:pPr>
            <a:r>
              <a:rPr lang="en-US" sz="2800" dirty="0" smtClean="0">
                <a:solidFill>
                  <a:schemeClr val="tx1"/>
                </a:solidFill>
                <a:latin typeface="Century Schoolbook" pitchFamily="18" charset="0"/>
              </a:rPr>
              <a:t> Query Aspect</a:t>
            </a:r>
          </a:p>
          <a:p>
            <a:pPr>
              <a:buClr>
                <a:srgbClr val="002060"/>
              </a:buClr>
              <a:buFont typeface="Century Schoolbook" pitchFamily="18" charset="0"/>
              <a:buChar char="▪"/>
            </a:pPr>
            <a:r>
              <a:rPr lang="en-US" altLang="zh-TW" sz="2800" dirty="0" smtClean="0">
                <a:solidFill>
                  <a:schemeClr val="tx1"/>
                </a:solidFill>
                <a:latin typeface="Century Schoolbook" pitchFamily="18" charset="0"/>
              </a:rPr>
              <a:t> </a:t>
            </a:r>
            <a:r>
              <a:rPr lang="en-US" altLang="zh-TW" sz="2800" dirty="0">
                <a:solidFill>
                  <a:schemeClr val="bg1">
                    <a:lumMod val="65000"/>
                  </a:schemeClr>
                </a:solidFill>
                <a:latin typeface="Century Schoolbook" pitchFamily="18" charset="0"/>
              </a:rPr>
              <a:t>Query </a:t>
            </a:r>
            <a:r>
              <a:rPr lang="en-US" altLang="zh-TW" sz="2800" dirty="0" smtClean="0">
                <a:solidFill>
                  <a:schemeClr val="bg1">
                    <a:lumMod val="65000"/>
                  </a:schemeClr>
                </a:solidFill>
                <a:latin typeface="Century Schoolbook" pitchFamily="18" charset="0"/>
              </a:rPr>
              <a:t>Summarization in Multi-Aspects</a:t>
            </a:r>
            <a:endParaRPr lang="en-US" sz="2800" dirty="0" smtClean="0">
              <a:solidFill>
                <a:schemeClr val="bg1">
                  <a:lumMod val="65000"/>
                </a:schemeClr>
              </a:solidFill>
              <a:latin typeface="Century Schoolbook" pitchFamily="18" charset="0"/>
            </a:endParaRP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Information Gathering</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Summary Generation</a:t>
            </a:r>
          </a:p>
          <a:p>
            <a:pPr>
              <a:buClr>
                <a:srgbClr val="002060"/>
              </a:buClr>
              <a:buFont typeface="Century Schoolbook" pitchFamily="18" charset="0"/>
              <a:buChar char="▪"/>
            </a:pPr>
            <a:r>
              <a:rPr lang="en-US" sz="2800" dirty="0" smtClean="0">
                <a:solidFill>
                  <a:schemeClr val="bg1">
                    <a:lumMod val="65000"/>
                  </a:schemeClr>
                </a:solidFill>
                <a:latin typeface="Century Schoolbook" pitchFamily="18" charset="0"/>
              </a:rPr>
              <a:t>Experiment</a:t>
            </a:r>
          </a:p>
          <a:p>
            <a:pPr>
              <a:buClr>
                <a:srgbClr val="002060"/>
              </a:buClr>
              <a:buFont typeface="Century Schoolbook" pitchFamily="18" charset="0"/>
              <a:buChar char="▪"/>
            </a:pPr>
            <a:r>
              <a:rPr lang="en-US" sz="2800" dirty="0" smtClean="0">
                <a:solidFill>
                  <a:schemeClr val="bg1">
                    <a:lumMod val="65000"/>
                  </a:schemeClr>
                </a:solidFill>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169119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683568" y="346646"/>
            <a:ext cx="7241232" cy="85010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altLang="zh-TW" sz="4300" b="0" dirty="0" smtClean="0">
                <a:solidFill>
                  <a:schemeClr val="tx1"/>
                </a:solidFill>
                <a:effectLst>
                  <a:outerShdw blurRad="50800" dist="38100" dir="2700000" algn="tl" rotWithShape="0">
                    <a:prstClr val="black">
                      <a:alpha val="40000"/>
                    </a:prstClr>
                  </a:outerShdw>
                </a:effectLst>
                <a:latin typeface="Palatino Linotype" pitchFamily="18" charset="0"/>
              </a:rPr>
              <a:t>Query Aspect</a:t>
            </a:r>
            <a:endParaRPr lang="en-US" altLang="zh-TW" sz="4400" dirty="0">
              <a:solidFill>
                <a:schemeClr val="tx1"/>
              </a:solidFill>
              <a:latin typeface="Century Schoolbook" pitchFamily="18" charset="0"/>
            </a:endParaRPr>
          </a:p>
          <a:p>
            <a:pPr marL="0" indent="0" algn="l">
              <a:buNone/>
            </a:pPr>
            <a:endParaRPr lang="zh-TW" altLang="en-US" sz="4300" b="0" dirty="0">
              <a:solidFill>
                <a:schemeClr val="tx1"/>
              </a:solidFill>
              <a:effectLst>
                <a:outerShdw blurRad="38100" dist="38100" dir="2700000" algn="tl">
                  <a:srgbClr val="000000">
                    <a:alpha val="43137"/>
                  </a:srgbClr>
                </a:outerShdw>
              </a:effectLst>
              <a:latin typeface="Palatino Linotype" pitchFamily="18" charset="0"/>
            </a:endParaRPr>
          </a:p>
        </p:txBody>
      </p:sp>
      <p:sp>
        <p:nvSpPr>
          <p:cNvPr id="18" name="橢圓 17"/>
          <p:cNvSpPr/>
          <p:nvPr/>
        </p:nvSpPr>
        <p:spPr>
          <a:xfrm>
            <a:off x="2230595" y="2092832"/>
            <a:ext cx="1221944" cy="45035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8</a:t>
            </a:fld>
            <a:endParaRPr lang="zh-TW" altLang="en-US" sz="1400" dirty="0">
              <a:solidFill>
                <a:schemeClr val="tx1"/>
              </a:solidFill>
              <a:effectLst>
                <a:outerShdw blurRad="38100" dist="38100" dir="2700000" algn="tl">
                  <a:srgbClr val="000000">
                    <a:alpha val="43137"/>
                  </a:srgbClr>
                </a:outerShdw>
              </a:effectLst>
            </a:endParaRPr>
          </a:p>
        </p:txBody>
      </p:sp>
      <p:sp>
        <p:nvSpPr>
          <p:cNvPr id="20" name="橢圓 19"/>
          <p:cNvSpPr/>
          <p:nvPr/>
        </p:nvSpPr>
        <p:spPr>
          <a:xfrm>
            <a:off x="2269936" y="2695582"/>
            <a:ext cx="1221944" cy="45035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75935" y="1174100"/>
            <a:ext cx="8272529" cy="1107996"/>
          </a:xfrm>
          <a:prstGeom prst="rect">
            <a:avLst/>
          </a:prstGeom>
        </p:spPr>
        <p:txBody>
          <a:bodyPr wrap="square">
            <a:spAutoFit/>
          </a:bodyPr>
          <a:lstStyle/>
          <a:p>
            <a:pPr marL="342900" indent="-342900" algn="just">
              <a:buFont typeface="Arial" pitchFamily="34" charset="0"/>
              <a:buChar char="•"/>
            </a:pPr>
            <a:r>
              <a:rPr lang="en-US" altLang="zh-TW" sz="2200" dirty="0" smtClean="0">
                <a:latin typeface="Times New Roman" pitchFamily="18" charset="0"/>
                <a:cs typeface="Times New Roman" pitchFamily="18" charset="0"/>
              </a:rPr>
              <a:t>Define </a:t>
            </a:r>
            <a:r>
              <a:rPr lang="en-US" altLang="zh-TW" sz="2200" dirty="0">
                <a:latin typeface="Times New Roman" pitchFamily="18" charset="0"/>
                <a:cs typeface="Times New Roman" pitchFamily="18" charset="0"/>
              </a:rPr>
              <a:t>an </a:t>
            </a:r>
            <a:r>
              <a:rPr lang="en-US" altLang="zh-TW" sz="2200" b="1" dirty="0">
                <a:latin typeface="Times New Roman" pitchFamily="18" charset="0"/>
                <a:cs typeface="Times New Roman" pitchFamily="18" charset="0"/>
              </a:rPr>
              <a:t>aspect </a:t>
            </a:r>
            <a:r>
              <a:rPr lang="en-US" altLang="zh-TW" sz="2200" dirty="0">
                <a:latin typeface="Times New Roman" pitchFamily="18" charset="0"/>
                <a:cs typeface="Times New Roman" pitchFamily="18" charset="0"/>
              </a:rPr>
              <a:t>as a query qualifier - keywords that are added to an </a:t>
            </a:r>
            <a:r>
              <a:rPr lang="en-US" altLang="zh-TW" sz="2200" b="1" dirty="0">
                <a:latin typeface="Times New Roman" pitchFamily="18" charset="0"/>
                <a:cs typeface="Times New Roman" pitchFamily="18" charset="0"/>
              </a:rPr>
              <a:t>original query</a:t>
            </a:r>
            <a:r>
              <a:rPr lang="en-US" altLang="zh-TW" sz="2200" dirty="0">
                <a:latin typeface="Times New Roman" pitchFamily="18" charset="0"/>
                <a:cs typeface="Times New Roman" pitchFamily="18" charset="0"/>
              </a:rPr>
              <a:t> to form a specific user intent</a:t>
            </a:r>
            <a:r>
              <a:rPr lang="en-US" altLang="zh-TW" sz="2200" dirty="0" smtClean="0">
                <a:latin typeface="Times New Roman" pitchFamily="18" charset="0"/>
                <a:cs typeface="Times New Roman" pitchFamily="18" charset="0"/>
              </a:rPr>
              <a:t>.</a:t>
            </a:r>
          </a:p>
          <a:p>
            <a:pPr marL="342900" indent="-342900" algn="just">
              <a:buFont typeface="Arial" pitchFamily="34" charset="0"/>
              <a:buChar char="•"/>
            </a:pPr>
            <a:endParaRPr lang="zh-TW" altLang="en-US" sz="2200" dirty="0">
              <a:latin typeface="Times New Roman" pitchFamily="18" charset="0"/>
              <a:cs typeface="Times New Roman" pitchFamily="18" charset="0"/>
            </a:endParaRPr>
          </a:p>
        </p:txBody>
      </p:sp>
      <p:sp>
        <p:nvSpPr>
          <p:cNvPr id="3" name="文字方塊 2"/>
          <p:cNvSpPr txBox="1"/>
          <p:nvPr/>
        </p:nvSpPr>
        <p:spPr>
          <a:xfrm>
            <a:off x="2276610" y="2092832"/>
            <a:ext cx="1143262" cy="430887"/>
          </a:xfrm>
          <a:prstGeom prst="rect">
            <a:avLst/>
          </a:prstGeom>
          <a:noFill/>
        </p:spPr>
        <p:txBody>
          <a:bodyPr wrap="none" rtlCol="0">
            <a:spAutoFit/>
          </a:bodyPr>
          <a:lstStyle/>
          <a:p>
            <a:r>
              <a:rPr lang="en-US" altLang="zh-TW" sz="2200" dirty="0" smtClean="0">
                <a:solidFill>
                  <a:srgbClr val="FFFF00"/>
                </a:solidFill>
              </a:rPr>
              <a:t>reviews</a:t>
            </a:r>
            <a:endParaRPr lang="zh-TW" altLang="en-US" sz="2200" dirty="0">
              <a:solidFill>
                <a:srgbClr val="FFFF00"/>
              </a:solidFill>
            </a:endParaRPr>
          </a:p>
        </p:txBody>
      </p:sp>
      <p:sp>
        <p:nvSpPr>
          <p:cNvPr id="8" name="文字方塊 7"/>
          <p:cNvSpPr txBox="1"/>
          <p:nvPr/>
        </p:nvSpPr>
        <p:spPr>
          <a:xfrm>
            <a:off x="2390551" y="2710081"/>
            <a:ext cx="957313" cy="430887"/>
          </a:xfrm>
          <a:prstGeom prst="rect">
            <a:avLst/>
          </a:prstGeom>
          <a:noFill/>
        </p:spPr>
        <p:txBody>
          <a:bodyPr wrap="none" rtlCol="0">
            <a:spAutoFit/>
          </a:bodyPr>
          <a:lstStyle/>
          <a:p>
            <a:r>
              <a:rPr lang="en-US" altLang="zh-TW" sz="2200" dirty="0" smtClean="0">
                <a:solidFill>
                  <a:srgbClr val="FFFF00"/>
                </a:solidFill>
              </a:rPr>
              <a:t>actors</a:t>
            </a:r>
            <a:endParaRPr lang="zh-TW" altLang="en-US" sz="2200" dirty="0">
              <a:solidFill>
                <a:srgbClr val="FFFF00"/>
              </a:solidFill>
            </a:endParaRPr>
          </a:p>
        </p:txBody>
      </p:sp>
      <p:sp>
        <p:nvSpPr>
          <p:cNvPr id="9" name="文字方塊 8"/>
          <p:cNvSpPr txBox="1"/>
          <p:nvPr/>
        </p:nvSpPr>
        <p:spPr>
          <a:xfrm>
            <a:off x="611560" y="2424308"/>
            <a:ext cx="941283" cy="430887"/>
          </a:xfrm>
          <a:prstGeom prst="rect">
            <a:avLst/>
          </a:prstGeom>
          <a:noFill/>
        </p:spPr>
        <p:txBody>
          <a:bodyPr wrap="none" rtlCol="0">
            <a:spAutoFit/>
          </a:bodyPr>
          <a:lstStyle/>
          <a:p>
            <a:r>
              <a:rPr lang="en-US" altLang="zh-TW" sz="2200" dirty="0" smtClean="0"/>
              <a:t>movie</a:t>
            </a:r>
            <a:endParaRPr lang="zh-TW" altLang="en-US" sz="2200" dirty="0"/>
          </a:p>
        </p:txBody>
      </p:sp>
      <p:cxnSp>
        <p:nvCxnSpPr>
          <p:cNvPr id="10" name="直線單箭頭接點 9"/>
          <p:cNvCxnSpPr/>
          <p:nvPr/>
        </p:nvCxnSpPr>
        <p:spPr>
          <a:xfrm flipV="1">
            <a:off x="1552843" y="2377444"/>
            <a:ext cx="645085" cy="331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1552842" y="2709500"/>
            <a:ext cx="645086" cy="215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903473"/>
            <a:ext cx="4680520" cy="44778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文字方塊 18"/>
          <p:cNvSpPr txBox="1"/>
          <p:nvPr/>
        </p:nvSpPr>
        <p:spPr>
          <a:xfrm>
            <a:off x="591190" y="3804136"/>
            <a:ext cx="3764786" cy="1785104"/>
          </a:xfrm>
          <a:prstGeom prst="rect">
            <a:avLst/>
          </a:prstGeom>
          <a:noFill/>
        </p:spPr>
        <p:txBody>
          <a:bodyPr wrap="square" rtlCol="0">
            <a:spAutoFit/>
          </a:bodyPr>
          <a:lstStyle/>
          <a:p>
            <a:r>
              <a:rPr lang="en-US" altLang="zh-TW" sz="2200" dirty="0" smtClean="0">
                <a:latin typeface="Times New Roman" pitchFamily="18" charset="0"/>
                <a:cs typeface="Times New Roman" pitchFamily="18" charset="0"/>
              </a:rPr>
              <a:t>Use search </a:t>
            </a:r>
            <a:r>
              <a:rPr lang="en-US" altLang="zh-TW" sz="2200" dirty="0">
                <a:latin typeface="Times New Roman" pitchFamily="18" charset="0"/>
                <a:cs typeface="Times New Roman" pitchFamily="18" charset="0"/>
              </a:rPr>
              <a:t>engines </a:t>
            </a:r>
            <a:r>
              <a:rPr lang="en-US" altLang="zh-TW" sz="2200" dirty="0" smtClean="0">
                <a:latin typeface="Times New Roman" pitchFamily="18" charset="0"/>
                <a:cs typeface="Times New Roman" pitchFamily="18" charset="0"/>
              </a:rPr>
              <a:t>provide:</a:t>
            </a:r>
          </a:p>
          <a:p>
            <a:r>
              <a:rPr lang="en-US" altLang="zh-TW" sz="2200" dirty="0" smtClean="0">
                <a:latin typeface="Times New Roman" pitchFamily="18" charset="0"/>
                <a:cs typeface="Times New Roman" pitchFamily="18" charset="0"/>
              </a:rPr>
              <a:t> </a:t>
            </a:r>
            <a:endParaRPr lang="en-US" altLang="zh-TW" sz="2200" dirty="0">
              <a:latin typeface="Times New Roman" pitchFamily="18" charset="0"/>
              <a:cs typeface="Times New Roman" pitchFamily="18" charset="0"/>
            </a:endParaRPr>
          </a:p>
          <a:p>
            <a:pPr marL="342900" indent="-342900">
              <a:buFont typeface="+mj-lt"/>
              <a:buAutoNum type="arabicParenR"/>
            </a:pPr>
            <a:r>
              <a:rPr lang="en-US" altLang="zh-TW" sz="2200" dirty="0" smtClean="0">
                <a:latin typeface="Times New Roman" pitchFamily="18" charset="0"/>
                <a:cs typeface="Times New Roman" pitchFamily="18" charset="0"/>
              </a:rPr>
              <a:t>query suggestion</a:t>
            </a:r>
          </a:p>
          <a:p>
            <a:pPr marL="342900" indent="-342900">
              <a:buFont typeface="+mj-lt"/>
              <a:buAutoNum type="arabicParenR"/>
            </a:pPr>
            <a:endParaRPr lang="en-US" altLang="zh-TW" sz="2200" dirty="0" smtClean="0">
              <a:latin typeface="Times New Roman" pitchFamily="18" charset="0"/>
              <a:cs typeface="Times New Roman" pitchFamily="18" charset="0"/>
            </a:endParaRPr>
          </a:p>
          <a:p>
            <a:pPr marL="342900" indent="-342900">
              <a:buFont typeface="+mj-lt"/>
              <a:buAutoNum type="arabicParenR"/>
            </a:pPr>
            <a:r>
              <a:rPr lang="en-US" altLang="zh-TW" sz="2200" dirty="0" smtClean="0">
                <a:latin typeface="Times New Roman" pitchFamily="18" charset="0"/>
                <a:cs typeface="Times New Roman" pitchFamily="18" charset="0"/>
              </a:rPr>
              <a:t>related searches</a:t>
            </a:r>
            <a:endParaRPr lang="en-US" altLang="zh-TW" sz="2200" dirty="0">
              <a:latin typeface="Times New Roman" pitchFamily="18" charset="0"/>
              <a:cs typeface="Times New Roman" pitchFamily="18" charset="0"/>
            </a:endParaRPr>
          </a:p>
        </p:txBody>
      </p:sp>
    </p:spTree>
    <p:extLst>
      <p:ext uri="{BB962C8B-B14F-4D97-AF65-F5344CB8AC3E}">
        <p14:creationId xmlns:p14="http://schemas.microsoft.com/office/powerpoint/2010/main" val="585603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8316416" y="6309320"/>
            <a:ext cx="891680" cy="365125"/>
          </a:xfrm>
        </p:spPr>
        <p:txBody>
          <a:bodyPr/>
          <a:lstStyle/>
          <a:p>
            <a:fld id="{4B4A7505-EBB0-4E3D-8ACA-E212D880F17B}" type="slidenum">
              <a:rPr lang="zh-TW" altLang="en-US" sz="1400" smtClean="0">
                <a:solidFill>
                  <a:schemeClr val="tx1"/>
                </a:solidFill>
                <a:effectLst>
                  <a:outerShdw blurRad="38100" dist="38100" dir="2700000" algn="tl">
                    <a:srgbClr val="000000">
                      <a:alpha val="43137"/>
                    </a:srgbClr>
                  </a:outerShdw>
                </a:effectLst>
              </a:rPr>
              <a:t>9</a:t>
            </a:fld>
            <a:endParaRPr lang="zh-TW" altLang="en-US" sz="1400" dirty="0">
              <a:solidFill>
                <a:schemeClr val="tx1"/>
              </a:solidFill>
              <a:effectLst>
                <a:outerShdw blurRad="38100" dist="38100" dir="2700000" algn="tl">
                  <a:srgbClr val="000000">
                    <a:alpha val="43137"/>
                  </a:srgbClr>
                </a:outerShdw>
              </a:effectLst>
            </a:endParaRPr>
          </a:p>
        </p:txBody>
      </p:sp>
      <p:sp>
        <p:nvSpPr>
          <p:cNvPr id="6" name="標題 1"/>
          <p:cNvSpPr>
            <a:spLocks noGrp="1"/>
          </p:cNvSpPr>
          <p:nvPr>
            <p:ph type="title"/>
          </p:nvPr>
        </p:nvSpPr>
        <p:spPr>
          <a:xfrm>
            <a:off x="179512" y="332656"/>
            <a:ext cx="7467600" cy="1143000"/>
          </a:xfrm>
        </p:spPr>
        <p:txBody>
          <a:bodyPr/>
          <a:lstStyle/>
          <a:p>
            <a:pPr marL="0" indent="0" algn="l">
              <a:buNone/>
            </a:pPr>
            <a:r>
              <a:rPr lang="zh-TW" altLang="en-US" dirty="0" smtClean="0"/>
              <a:t>     </a:t>
            </a:r>
            <a:r>
              <a:rPr lang="en-US" altLang="zh-TW" sz="4300" b="0" dirty="0" smtClean="0">
                <a:solidFill>
                  <a:schemeClr val="tx1"/>
                </a:solidFill>
                <a:effectLst>
                  <a:outerShdw blurRad="38100" dist="38100" dir="2700000" algn="tl">
                    <a:srgbClr val="000000">
                      <a:alpha val="43137"/>
                    </a:srgbClr>
                  </a:outerShdw>
                </a:effectLst>
              </a:rPr>
              <a:t>Outline</a:t>
            </a:r>
            <a:endParaRPr lang="zh-TW" altLang="en-US" sz="4300" b="0" dirty="0">
              <a:solidFill>
                <a:schemeClr val="tx1"/>
              </a:solidFill>
              <a:effectLst>
                <a:outerShdw blurRad="38100" dist="38100" dir="2700000" algn="tl">
                  <a:srgbClr val="000000">
                    <a:alpha val="43137"/>
                  </a:srgbClr>
                </a:outerShdw>
              </a:effectLst>
            </a:endParaRPr>
          </a:p>
        </p:txBody>
      </p:sp>
      <p:sp>
        <p:nvSpPr>
          <p:cNvPr id="7" name="Content Placeholder 2"/>
          <p:cNvSpPr>
            <a:spLocks noGrp="1"/>
          </p:cNvSpPr>
          <p:nvPr>
            <p:ph idx="4294967295"/>
          </p:nvPr>
        </p:nvSpPr>
        <p:spPr>
          <a:xfrm>
            <a:off x="755576" y="1182762"/>
            <a:ext cx="8153400" cy="4905612"/>
          </a:xfrm>
          <a:prstGeom prst="rect">
            <a:avLst/>
          </a:prstGeom>
        </p:spPr>
        <p:txBody>
          <a:bodyPr>
            <a:normAutofit/>
          </a:bodyPr>
          <a:lstStyle/>
          <a:p>
            <a:pPr marL="0" indent="0">
              <a:buClr>
                <a:srgbClr val="002060"/>
              </a:buClr>
              <a:buNone/>
            </a:pPr>
            <a:endParaRPr lang="en-US" sz="2800" dirty="0" smtClean="0"/>
          </a:p>
          <a:p>
            <a:pPr>
              <a:buClr>
                <a:srgbClr val="002060"/>
              </a:buClr>
              <a:buFont typeface="Century Schoolbook" pitchFamily="18" charset="0"/>
              <a:buChar char="▪"/>
            </a:pPr>
            <a:r>
              <a:rPr lang="en-US" sz="2800" dirty="0" smtClean="0">
                <a:solidFill>
                  <a:schemeClr val="tx1"/>
                </a:solidFill>
                <a:latin typeface="Century Schoolbook" pitchFamily="18" charset="0"/>
              </a:rPr>
              <a:t> </a:t>
            </a:r>
            <a:r>
              <a:rPr lang="en-US" sz="2800" dirty="0" smtClean="0">
                <a:solidFill>
                  <a:schemeClr val="bg1">
                    <a:lumMod val="65000"/>
                  </a:schemeClr>
                </a:solidFill>
                <a:latin typeface="Century Schoolbook" pitchFamily="18" charset="0"/>
              </a:rPr>
              <a:t>Introduction</a:t>
            </a:r>
          </a:p>
          <a:p>
            <a:pPr>
              <a:buClr>
                <a:srgbClr val="002060"/>
              </a:buClr>
              <a:buFont typeface="Century Schoolbook" pitchFamily="18" charset="0"/>
              <a:buChar char="▪"/>
            </a:pPr>
            <a:r>
              <a:rPr lang="en-US" sz="2800" dirty="0" smtClean="0">
                <a:solidFill>
                  <a:schemeClr val="tx1"/>
                </a:solidFill>
                <a:latin typeface="Century Schoolbook" pitchFamily="18" charset="0"/>
              </a:rPr>
              <a:t> </a:t>
            </a:r>
            <a:r>
              <a:rPr lang="en-US" sz="2800" dirty="0" smtClean="0">
                <a:solidFill>
                  <a:schemeClr val="bg1">
                    <a:lumMod val="65000"/>
                  </a:schemeClr>
                </a:solidFill>
                <a:latin typeface="Century Schoolbook" pitchFamily="18" charset="0"/>
              </a:rPr>
              <a:t>Query Aspect</a:t>
            </a:r>
          </a:p>
          <a:p>
            <a:pPr>
              <a:buClr>
                <a:srgbClr val="002060"/>
              </a:buClr>
              <a:buFont typeface="Century Schoolbook" pitchFamily="18" charset="0"/>
              <a:buChar char="▪"/>
            </a:pPr>
            <a:r>
              <a:rPr lang="en-US" altLang="zh-TW" sz="2800" dirty="0" smtClean="0">
                <a:solidFill>
                  <a:schemeClr val="tx1"/>
                </a:solidFill>
                <a:latin typeface="Century Schoolbook" pitchFamily="18" charset="0"/>
              </a:rPr>
              <a:t> </a:t>
            </a:r>
            <a:r>
              <a:rPr lang="en-US" altLang="zh-TW" sz="2800" dirty="0">
                <a:solidFill>
                  <a:schemeClr val="tx1"/>
                </a:solidFill>
                <a:latin typeface="Century Schoolbook" pitchFamily="18" charset="0"/>
              </a:rPr>
              <a:t>Query </a:t>
            </a:r>
            <a:r>
              <a:rPr lang="en-US" altLang="zh-TW" sz="2800" dirty="0" smtClean="0">
                <a:solidFill>
                  <a:schemeClr val="tx1"/>
                </a:solidFill>
                <a:latin typeface="Century Schoolbook" pitchFamily="18" charset="0"/>
              </a:rPr>
              <a:t>Summarization in Multi-Aspects</a:t>
            </a:r>
            <a:endParaRPr lang="en-US" sz="2800" dirty="0" smtClean="0">
              <a:solidFill>
                <a:schemeClr val="tx1"/>
              </a:solidFill>
              <a:latin typeface="Century Schoolbook" pitchFamily="18" charset="0"/>
            </a:endParaRPr>
          </a:p>
          <a:p>
            <a:pPr marL="617220" lvl="1" indent="-342900">
              <a:buClr>
                <a:srgbClr val="002060"/>
              </a:buClr>
              <a:buFont typeface="Arial" pitchFamily="34" charset="0"/>
              <a:buChar char="•"/>
            </a:pPr>
            <a:r>
              <a:rPr lang="en-US" sz="2400" dirty="0" smtClean="0">
                <a:solidFill>
                  <a:schemeClr val="tx1"/>
                </a:solidFill>
                <a:latin typeface="Century Schoolbook" pitchFamily="18" charset="0"/>
              </a:rPr>
              <a:t>Information Gathering</a:t>
            </a:r>
          </a:p>
          <a:p>
            <a:pPr marL="617220" lvl="1" indent="-342900">
              <a:buClr>
                <a:srgbClr val="002060"/>
              </a:buClr>
              <a:buFont typeface="Arial" pitchFamily="34" charset="0"/>
              <a:buChar char="•"/>
            </a:pPr>
            <a:r>
              <a:rPr lang="en-US" sz="2400" dirty="0" smtClean="0">
                <a:solidFill>
                  <a:schemeClr val="bg1">
                    <a:lumMod val="65000"/>
                  </a:schemeClr>
                </a:solidFill>
                <a:latin typeface="Century Schoolbook" pitchFamily="18" charset="0"/>
              </a:rPr>
              <a:t>Summary Generation</a:t>
            </a:r>
          </a:p>
          <a:p>
            <a:pPr>
              <a:buClr>
                <a:srgbClr val="002060"/>
              </a:buClr>
              <a:buFont typeface="Century Schoolbook" pitchFamily="18" charset="0"/>
              <a:buChar char="▪"/>
            </a:pPr>
            <a:r>
              <a:rPr lang="en-US" sz="2800" dirty="0" smtClean="0">
                <a:solidFill>
                  <a:schemeClr val="bg1">
                    <a:lumMod val="65000"/>
                  </a:schemeClr>
                </a:solidFill>
                <a:latin typeface="Century Schoolbook" pitchFamily="18" charset="0"/>
              </a:rPr>
              <a:t>Experiment</a:t>
            </a:r>
          </a:p>
          <a:p>
            <a:pPr>
              <a:buClr>
                <a:srgbClr val="002060"/>
              </a:buClr>
              <a:buFont typeface="Century Schoolbook" pitchFamily="18" charset="0"/>
              <a:buChar char="▪"/>
            </a:pPr>
            <a:r>
              <a:rPr lang="en-US" sz="2800" dirty="0" smtClean="0">
                <a:solidFill>
                  <a:schemeClr val="bg1">
                    <a:lumMod val="65000"/>
                  </a:schemeClr>
                </a:solidFill>
                <a:latin typeface="Century Schoolbook" pitchFamily="18" charset="0"/>
              </a:rPr>
              <a:t>Conclusion</a:t>
            </a:r>
          </a:p>
          <a:p>
            <a:pPr marL="393192" lvl="1" indent="0">
              <a:buNone/>
            </a:pPr>
            <a:endParaRPr lang="en-US" dirty="0"/>
          </a:p>
        </p:txBody>
      </p:sp>
    </p:spTree>
    <p:extLst>
      <p:ext uri="{BB962C8B-B14F-4D97-AF65-F5344CB8AC3E}">
        <p14:creationId xmlns:p14="http://schemas.microsoft.com/office/powerpoint/2010/main" val="275627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3" end="3"/>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7">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氣流">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2314</TotalTime>
  <Words>2038</Words>
  <Application>Microsoft Office PowerPoint</Application>
  <PresentationFormat>如螢幕大小 (4:3)</PresentationFormat>
  <Paragraphs>390</Paragraphs>
  <Slides>29</Slides>
  <Notes>6</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氣流</vt:lpstr>
      <vt:lpstr>PowerPoint 簡報</vt:lpstr>
      <vt:lpstr>     Outline</vt:lpstr>
      <vt:lpstr>PowerPoint 簡報</vt:lpstr>
      <vt:lpstr>PowerPoint 簡報</vt:lpstr>
      <vt:lpstr>PowerPoint 簡報</vt:lpstr>
      <vt:lpstr>PowerPoint 簡報</vt:lpstr>
      <vt:lpstr>     Outline</vt:lpstr>
      <vt:lpstr>PowerPoint 簡報</vt:lpstr>
      <vt:lpstr>     Outline</vt:lpstr>
      <vt:lpstr>PowerPoint 簡報</vt:lpstr>
      <vt:lpstr>PowerPoint 簡報</vt:lpstr>
      <vt:lpstr>     Outline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Outline</vt:lpstr>
      <vt:lpstr>PowerPoint 簡報</vt:lpstr>
      <vt:lpstr>PowerPoint 簡報</vt:lpstr>
      <vt:lpstr>PowerPoint 簡報</vt:lpstr>
      <vt:lpstr>PowerPoint 簡報</vt:lpstr>
      <vt:lpstr>PowerPoint 簡報</vt:lpstr>
      <vt:lpstr>     Outline</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Jiun-Jia</dc:creator>
  <cp:lastModifiedBy>Jiun-Jia</cp:lastModifiedBy>
  <cp:revision>268</cp:revision>
  <dcterms:created xsi:type="dcterms:W3CDTF">2013-03-03T06:07:10Z</dcterms:created>
  <dcterms:modified xsi:type="dcterms:W3CDTF">2013-03-10T14:27:18Z</dcterms:modified>
</cp:coreProperties>
</file>